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670" r:id="rId2"/>
    <p:sldId id="508" r:id="rId3"/>
    <p:sldId id="660" r:id="rId4"/>
    <p:sldId id="593" r:id="rId5"/>
    <p:sldId id="594" r:id="rId6"/>
    <p:sldId id="655" r:id="rId7"/>
    <p:sldId id="596" r:id="rId8"/>
    <p:sldId id="597" r:id="rId9"/>
    <p:sldId id="598" r:id="rId10"/>
    <p:sldId id="599" r:id="rId11"/>
    <p:sldId id="661" r:id="rId12"/>
    <p:sldId id="656" r:id="rId13"/>
    <p:sldId id="662" r:id="rId14"/>
    <p:sldId id="659" r:id="rId15"/>
    <p:sldId id="515" r:id="rId16"/>
    <p:sldId id="497" r:id="rId17"/>
    <p:sldId id="663" r:id="rId18"/>
    <p:sldId id="498" r:id="rId19"/>
    <p:sldId id="499" r:id="rId20"/>
    <p:sldId id="664" r:id="rId21"/>
    <p:sldId id="665" r:id="rId22"/>
    <p:sldId id="666" r:id="rId23"/>
    <p:sldId id="675" r:id="rId24"/>
    <p:sldId id="671" r:id="rId25"/>
    <p:sldId id="672" r:id="rId26"/>
    <p:sldId id="673" r:id="rId27"/>
    <p:sldId id="667" r:id="rId28"/>
    <p:sldId id="669" r:id="rId29"/>
    <p:sldId id="668" r:id="rId30"/>
  </p:sldIdLst>
  <p:sldSz cx="12192000" cy="6858000"/>
  <p:notesSz cx="6858000" cy="9144000"/>
  <p:defaultText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35"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56"/>
    <p:restoredTop sz="95872"/>
  </p:normalViewPr>
  <p:slideViewPr>
    <p:cSldViewPr snapToGrid="0" snapToObjects="1">
      <p:cViewPr varScale="1">
        <p:scale>
          <a:sx n="100" d="100"/>
          <a:sy n="100" d="100"/>
        </p:scale>
        <p:origin x="192" y="3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751E04-08FD-2F42-B21D-E176AFEB1044}" type="datetimeFigureOut">
              <a:rPr lang="es-ES_tradnl" smtClean="0"/>
              <a:t>23/9/26</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es-ES"/>
              <a:t>Editar los estilos de texto del patrón
Segundo nivel
Tercer nivel
Cuarto nivel
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AD535B-328A-7E41-B782-76563889952D}" type="slidenum">
              <a:rPr lang="es-ES_tradnl" smtClean="0"/>
              <a:t>‹Nº›</a:t>
            </a:fld>
            <a:endParaRPr lang="es-ES_tradnl"/>
          </a:p>
        </p:txBody>
      </p:sp>
    </p:spTree>
    <p:extLst>
      <p:ext uri="{BB962C8B-B14F-4D97-AF65-F5344CB8AC3E}">
        <p14:creationId xmlns:p14="http://schemas.microsoft.com/office/powerpoint/2010/main" val="3220235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92AD535B-328A-7E41-B782-76563889952D}" type="slidenum">
              <a:rPr lang="es-ES_tradnl" smtClean="0"/>
              <a:t>20</a:t>
            </a:fld>
            <a:endParaRPr lang="es-ES_tradnl"/>
          </a:p>
        </p:txBody>
      </p:sp>
    </p:spTree>
    <p:extLst>
      <p:ext uri="{BB962C8B-B14F-4D97-AF65-F5344CB8AC3E}">
        <p14:creationId xmlns:p14="http://schemas.microsoft.com/office/powerpoint/2010/main" val="2338821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8DEBDD-E9E7-D44F-BCDF-497EAA3A8E5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ES_tradnl"/>
          </a:p>
        </p:txBody>
      </p:sp>
      <p:sp>
        <p:nvSpPr>
          <p:cNvPr id="3" name="Subtítulo 2">
            <a:extLst>
              <a:ext uri="{FF2B5EF4-FFF2-40B4-BE49-F238E27FC236}">
                <a16:creationId xmlns:a16="http://schemas.microsoft.com/office/drawing/2014/main" id="{F1855312-B1B2-D541-9159-6789CBDA0F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ES_tradnl"/>
          </a:p>
        </p:txBody>
      </p:sp>
      <p:sp>
        <p:nvSpPr>
          <p:cNvPr id="4" name="Marcador de fecha 3">
            <a:extLst>
              <a:ext uri="{FF2B5EF4-FFF2-40B4-BE49-F238E27FC236}">
                <a16:creationId xmlns:a16="http://schemas.microsoft.com/office/drawing/2014/main" id="{EC196757-B0AE-1846-9961-646E758A732B}"/>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5" name="Marcador de pie de página 4">
            <a:extLst>
              <a:ext uri="{FF2B5EF4-FFF2-40B4-BE49-F238E27FC236}">
                <a16:creationId xmlns:a16="http://schemas.microsoft.com/office/drawing/2014/main" id="{981580F6-88C1-2248-971B-757A5117C683}"/>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C9D49D0E-A2C1-B041-B430-164C6B59D056}"/>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21162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43AA1-0AC1-784A-BA75-7EBDC5D9D27F}"/>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AA49F421-0DD7-E244-AA21-EA3BD1DDF67A}"/>
              </a:ext>
            </a:extLst>
          </p:cNvPr>
          <p:cNvSpPr>
            <a:spLocks noGrp="1"/>
          </p:cNvSpPr>
          <p:nvPr>
            <p:ph idx="1"/>
          </p:nvPr>
        </p:nvSpPr>
        <p:spPr/>
        <p:txBody>
          <a:bodyPr/>
          <a:lstStyle/>
          <a:p>
            <a:r>
              <a:rPr lang="es-ES"/>
              <a:t>Editar los estilos de texto del patrón
Segundo nivel
Tercer nivel
Cuarto nivel
Quinto nivel</a:t>
            </a:r>
            <a:endParaRPr lang="es-ES_tradnl"/>
          </a:p>
        </p:txBody>
      </p:sp>
      <p:sp>
        <p:nvSpPr>
          <p:cNvPr id="4" name="Marcador de fecha 3">
            <a:extLst>
              <a:ext uri="{FF2B5EF4-FFF2-40B4-BE49-F238E27FC236}">
                <a16:creationId xmlns:a16="http://schemas.microsoft.com/office/drawing/2014/main" id="{7F77F138-997D-CE49-A192-1B70CC54BAD0}"/>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5" name="Marcador de pie de página 4">
            <a:extLst>
              <a:ext uri="{FF2B5EF4-FFF2-40B4-BE49-F238E27FC236}">
                <a16:creationId xmlns:a16="http://schemas.microsoft.com/office/drawing/2014/main" id="{4934966D-F010-C942-AD36-C313AAFE1192}"/>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5BB6438E-7C20-3649-BC10-FFB16A031240}"/>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880860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32E286-9D6E-9143-901C-ECEF368FFC7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733F963E-0998-E94E-9A43-C67986A05B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s-ES"/>
              <a:t>Editar los estilos de texto del patrón
Segundo nivel
Tercer nivel
Cuarto nivel
Quinto nivel</a:t>
            </a:r>
            <a:endParaRPr lang="es-ES_tradnl"/>
          </a:p>
        </p:txBody>
      </p:sp>
      <p:sp>
        <p:nvSpPr>
          <p:cNvPr id="4" name="Marcador de fecha 3">
            <a:extLst>
              <a:ext uri="{FF2B5EF4-FFF2-40B4-BE49-F238E27FC236}">
                <a16:creationId xmlns:a16="http://schemas.microsoft.com/office/drawing/2014/main" id="{F5134E99-F53E-F142-863F-AE2A00DBBF6D}"/>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5" name="Marcador de pie de página 4">
            <a:extLst>
              <a:ext uri="{FF2B5EF4-FFF2-40B4-BE49-F238E27FC236}">
                <a16:creationId xmlns:a16="http://schemas.microsoft.com/office/drawing/2014/main" id="{C7E5EBCA-D837-B947-92E5-522E9D20915B}"/>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78965CEA-13F3-9B4E-BB53-366E21CF0F39}"/>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3367372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DB7488-A4E0-2B47-A073-6F1FC4BE34BF}"/>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45A38800-4A82-E14F-814F-79CDD4E9FE2D}"/>
              </a:ext>
            </a:extLst>
          </p:cNvPr>
          <p:cNvSpPr>
            <a:spLocks noGrp="1"/>
          </p:cNvSpPr>
          <p:nvPr>
            <p:ph sz="half" idx="1"/>
          </p:nvPr>
        </p:nvSpPr>
        <p:spPr>
          <a:xfrm>
            <a:off x="838200" y="1825625"/>
            <a:ext cx="5181600" cy="4351338"/>
          </a:xfrm>
        </p:spPr>
        <p:txBody>
          <a:bodyPr/>
          <a:lstStyle/>
          <a:p>
            <a:r>
              <a:rPr lang="es-ES"/>
              <a:t>Editar los estilos de texto del patrón
Segundo nivel
Tercer nivel
Cuarto nivel
Quinto nivel</a:t>
            </a:r>
            <a:endParaRPr lang="es-ES_tradnl"/>
          </a:p>
        </p:txBody>
      </p:sp>
      <p:sp>
        <p:nvSpPr>
          <p:cNvPr id="4" name="Marcador de contenido 3">
            <a:extLst>
              <a:ext uri="{FF2B5EF4-FFF2-40B4-BE49-F238E27FC236}">
                <a16:creationId xmlns:a16="http://schemas.microsoft.com/office/drawing/2014/main" id="{B7CAA109-3B82-BF41-9B94-46E20A5BC41B}"/>
              </a:ext>
            </a:extLst>
          </p:cNvPr>
          <p:cNvSpPr>
            <a:spLocks noGrp="1"/>
          </p:cNvSpPr>
          <p:nvPr>
            <p:ph sz="half" idx="2"/>
          </p:nvPr>
        </p:nvSpPr>
        <p:spPr>
          <a:xfrm>
            <a:off x="6172200" y="1825625"/>
            <a:ext cx="5181600" cy="4351338"/>
          </a:xfrm>
        </p:spPr>
        <p:txBody>
          <a:bodyPr/>
          <a:lstStyle/>
          <a:p>
            <a:r>
              <a:rPr lang="es-ES"/>
              <a:t>Editar los estilos de texto del patrón
Segundo nivel
Tercer nivel
Cuarto nivel
Quinto nivel</a:t>
            </a:r>
            <a:endParaRPr lang="es-ES_tradnl"/>
          </a:p>
        </p:txBody>
      </p:sp>
      <p:sp>
        <p:nvSpPr>
          <p:cNvPr id="5" name="Marcador de fecha 4">
            <a:extLst>
              <a:ext uri="{FF2B5EF4-FFF2-40B4-BE49-F238E27FC236}">
                <a16:creationId xmlns:a16="http://schemas.microsoft.com/office/drawing/2014/main" id="{865EC325-9CC6-E344-B24E-920E1E06B08E}"/>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6" name="Marcador de pie de página 5">
            <a:extLst>
              <a:ext uri="{FF2B5EF4-FFF2-40B4-BE49-F238E27FC236}">
                <a16:creationId xmlns:a16="http://schemas.microsoft.com/office/drawing/2014/main" id="{F5736DBC-F336-6244-9F38-ABDDD0123681}"/>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F180AC90-2CF1-3C4F-B774-4450F16BF570}"/>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3130949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ADC0200-D77D-884C-BE82-1B802427332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3285846F-D57A-884D-9163-7BD6089B03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ES_tradnl"/>
          </a:p>
        </p:txBody>
      </p:sp>
      <p:sp>
        <p:nvSpPr>
          <p:cNvPr id="4" name="Marcador de contenido 3">
            <a:extLst>
              <a:ext uri="{FF2B5EF4-FFF2-40B4-BE49-F238E27FC236}">
                <a16:creationId xmlns:a16="http://schemas.microsoft.com/office/drawing/2014/main" id="{80528436-961C-8048-94AD-1AEF1B9AD9D3}"/>
              </a:ext>
            </a:extLst>
          </p:cNvPr>
          <p:cNvSpPr>
            <a:spLocks noGrp="1"/>
          </p:cNvSpPr>
          <p:nvPr>
            <p:ph sz="half" idx="2"/>
          </p:nvPr>
        </p:nvSpPr>
        <p:spPr>
          <a:xfrm>
            <a:off x="839788" y="2505075"/>
            <a:ext cx="5157787" cy="3684588"/>
          </a:xfrm>
        </p:spPr>
        <p:txBody>
          <a:bodyPr/>
          <a:lstStyle/>
          <a:p>
            <a:r>
              <a:rPr lang="es-ES"/>
              <a:t>Editar los estilos de texto del patrón
Segundo nivel
Tercer nivel
Cuarto nivel
Quinto nivel</a:t>
            </a:r>
            <a:endParaRPr lang="es-ES_tradnl"/>
          </a:p>
        </p:txBody>
      </p:sp>
      <p:sp>
        <p:nvSpPr>
          <p:cNvPr id="5" name="Marcador de texto 4">
            <a:extLst>
              <a:ext uri="{FF2B5EF4-FFF2-40B4-BE49-F238E27FC236}">
                <a16:creationId xmlns:a16="http://schemas.microsoft.com/office/drawing/2014/main" id="{809D7EAF-F4FB-0B41-B0DA-1786B96BFA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endParaRPr lang="es-ES_tradnl"/>
          </a:p>
        </p:txBody>
      </p:sp>
      <p:sp>
        <p:nvSpPr>
          <p:cNvPr id="6" name="Marcador de contenido 5">
            <a:extLst>
              <a:ext uri="{FF2B5EF4-FFF2-40B4-BE49-F238E27FC236}">
                <a16:creationId xmlns:a16="http://schemas.microsoft.com/office/drawing/2014/main" id="{90F8012D-424B-914C-83FA-4D484E89CA1D}"/>
              </a:ext>
            </a:extLst>
          </p:cNvPr>
          <p:cNvSpPr>
            <a:spLocks noGrp="1"/>
          </p:cNvSpPr>
          <p:nvPr>
            <p:ph sz="quarter" idx="4"/>
          </p:nvPr>
        </p:nvSpPr>
        <p:spPr>
          <a:xfrm>
            <a:off x="6172200" y="2505075"/>
            <a:ext cx="5183188" cy="3684588"/>
          </a:xfrm>
        </p:spPr>
        <p:txBody>
          <a:bodyPr/>
          <a:lstStyle/>
          <a:p>
            <a:r>
              <a:rPr lang="es-ES"/>
              <a:t>Editar los estilos de texto del patrón
Segundo nivel
Tercer nivel
Cuarto nivel
Quinto nivel</a:t>
            </a:r>
            <a:endParaRPr lang="es-ES_tradnl"/>
          </a:p>
        </p:txBody>
      </p:sp>
      <p:sp>
        <p:nvSpPr>
          <p:cNvPr id="7" name="Marcador de fecha 6">
            <a:extLst>
              <a:ext uri="{FF2B5EF4-FFF2-40B4-BE49-F238E27FC236}">
                <a16:creationId xmlns:a16="http://schemas.microsoft.com/office/drawing/2014/main" id="{35D10617-E80C-CE4B-A94D-48A8D1EB74C4}"/>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8" name="Marcador de pie de página 7">
            <a:extLst>
              <a:ext uri="{FF2B5EF4-FFF2-40B4-BE49-F238E27FC236}">
                <a16:creationId xmlns:a16="http://schemas.microsoft.com/office/drawing/2014/main" id="{0BF596A8-84C3-E742-AE12-CB8EE26E3D76}"/>
              </a:ext>
            </a:extLst>
          </p:cNvPr>
          <p:cNvSpPr>
            <a:spLocks noGrp="1"/>
          </p:cNvSpPr>
          <p:nvPr>
            <p:ph type="ftr" sz="quarter" idx="11"/>
          </p:nvPr>
        </p:nvSpPr>
        <p:spPr/>
        <p:txBody>
          <a:bodyPr/>
          <a:lstStyle/>
          <a:p>
            <a:endParaRPr lang="es-ES_tradnl"/>
          </a:p>
        </p:txBody>
      </p:sp>
      <p:sp>
        <p:nvSpPr>
          <p:cNvPr id="9" name="Marcador de número de diapositiva 8">
            <a:extLst>
              <a:ext uri="{FF2B5EF4-FFF2-40B4-BE49-F238E27FC236}">
                <a16:creationId xmlns:a16="http://schemas.microsoft.com/office/drawing/2014/main" id="{14262E72-9F7D-EF4C-AD38-1948E60AD6CF}"/>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3417111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1B8DA2-7009-0A4E-BF22-1933C701266B}"/>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fecha 2">
            <a:extLst>
              <a:ext uri="{FF2B5EF4-FFF2-40B4-BE49-F238E27FC236}">
                <a16:creationId xmlns:a16="http://schemas.microsoft.com/office/drawing/2014/main" id="{49597CBD-0FDA-C142-B0F5-5D4790BBD3B5}"/>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4" name="Marcador de pie de página 3">
            <a:extLst>
              <a:ext uri="{FF2B5EF4-FFF2-40B4-BE49-F238E27FC236}">
                <a16:creationId xmlns:a16="http://schemas.microsoft.com/office/drawing/2014/main" id="{6901FD43-3FC5-A041-B3D1-4A8CE671C4BB}"/>
              </a:ext>
            </a:extLst>
          </p:cNvPr>
          <p:cNvSpPr>
            <a:spLocks noGrp="1"/>
          </p:cNvSpPr>
          <p:nvPr>
            <p:ph type="ftr" sz="quarter" idx="11"/>
          </p:nvPr>
        </p:nvSpPr>
        <p:spPr/>
        <p:txBody>
          <a:bodyPr/>
          <a:lstStyle/>
          <a:p>
            <a:endParaRPr lang="es-ES_tradnl"/>
          </a:p>
        </p:txBody>
      </p:sp>
      <p:sp>
        <p:nvSpPr>
          <p:cNvPr id="5" name="Marcador de número de diapositiva 4">
            <a:extLst>
              <a:ext uri="{FF2B5EF4-FFF2-40B4-BE49-F238E27FC236}">
                <a16:creationId xmlns:a16="http://schemas.microsoft.com/office/drawing/2014/main" id="{555DA7AC-40A9-7143-AD37-01FF7F382208}"/>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2641007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F79C30F-7518-7145-A2F1-CCC75C5458B8}"/>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3" name="Marcador de pie de página 2">
            <a:extLst>
              <a:ext uri="{FF2B5EF4-FFF2-40B4-BE49-F238E27FC236}">
                <a16:creationId xmlns:a16="http://schemas.microsoft.com/office/drawing/2014/main" id="{FF10CB1D-A572-1E4D-9C96-26CB9552AB41}"/>
              </a:ext>
            </a:extLst>
          </p:cNvPr>
          <p:cNvSpPr>
            <a:spLocks noGrp="1"/>
          </p:cNvSpPr>
          <p:nvPr>
            <p:ph type="ftr" sz="quarter" idx="11"/>
          </p:nvPr>
        </p:nvSpPr>
        <p:spPr/>
        <p:txBody>
          <a:bodyPr/>
          <a:lstStyle/>
          <a:p>
            <a:endParaRPr lang="es-ES_tradnl"/>
          </a:p>
        </p:txBody>
      </p:sp>
      <p:sp>
        <p:nvSpPr>
          <p:cNvPr id="4" name="Marcador de número de diapositiva 3">
            <a:extLst>
              <a:ext uri="{FF2B5EF4-FFF2-40B4-BE49-F238E27FC236}">
                <a16:creationId xmlns:a16="http://schemas.microsoft.com/office/drawing/2014/main" id="{28B24B31-771B-D942-B280-D822E97DDD6A}"/>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813962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6EDC35-84C8-F54B-9F02-1A59146FF4A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contenido 2">
            <a:extLst>
              <a:ext uri="{FF2B5EF4-FFF2-40B4-BE49-F238E27FC236}">
                <a16:creationId xmlns:a16="http://schemas.microsoft.com/office/drawing/2014/main" id="{02C7AFEA-105C-4E42-B4E1-DF281AB3F4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s-ES"/>
              <a:t>Editar los estilos de texto del patrón
Segundo nivel
Tercer nivel
Cuarto nivel
Quinto nivel</a:t>
            </a:r>
            <a:endParaRPr lang="es-ES_tradnl"/>
          </a:p>
        </p:txBody>
      </p:sp>
      <p:sp>
        <p:nvSpPr>
          <p:cNvPr id="4" name="Marcador de texto 3">
            <a:extLst>
              <a:ext uri="{FF2B5EF4-FFF2-40B4-BE49-F238E27FC236}">
                <a16:creationId xmlns:a16="http://schemas.microsoft.com/office/drawing/2014/main" id="{B4209869-3B67-4246-A349-9C47EAD5F0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ES_tradnl"/>
          </a:p>
        </p:txBody>
      </p:sp>
      <p:sp>
        <p:nvSpPr>
          <p:cNvPr id="5" name="Marcador de fecha 4">
            <a:extLst>
              <a:ext uri="{FF2B5EF4-FFF2-40B4-BE49-F238E27FC236}">
                <a16:creationId xmlns:a16="http://schemas.microsoft.com/office/drawing/2014/main" id="{F8B38A5C-4525-E849-AFC4-72564CAEF1DA}"/>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6" name="Marcador de pie de página 5">
            <a:extLst>
              <a:ext uri="{FF2B5EF4-FFF2-40B4-BE49-F238E27FC236}">
                <a16:creationId xmlns:a16="http://schemas.microsoft.com/office/drawing/2014/main" id="{7D1738EA-C633-DC48-9859-84B3C8CE741E}"/>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F8E3DA79-5425-C048-B974-91EF0932A3CD}"/>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4230585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CCBC95-83F8-C14D-8336-BBB2003D3E1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ES_tradnl"/>
          </a:p>
        </p:txBody>
      </p:sp>
      <p:sp>
        <p:nvSpPr>
          <p:cNvPr id="3" name="Marcador de posición de imagen 2">
            <a:extLst>
              <a:ext uri="{FF2B5EF4-FFF2-40B4-BE49-F238E27FC236}">
                <a16:creationId xmlns:a16="http://schemas.microsoft.com/office/drawing/2014/main" id="{E296D5F7-DA7A-D648-85DC-6E33B48000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a:extLst>
              <a:ext uri="{FF2B5EF4-FFF2-40B4-BE49-F238E27FC236}">
                <a16:creationId xmlns:a16="http://schemas.microsoft.com/office/drawing/2014/main" id="{4E954855-B502-B646-BB1C-6E03841634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endParaRPr lang="es-ES_tradnl"/>
          </a:p>
        </p:txBody>
      </p:sp>
      <p:sp>
        <p:nvSpPr>
          <p:cNvPr id="5" name="Marcador de fecha 4">
            <a:extLst>
              <a:ext uri="{FF2B5EF4-FFF2-40B4-BE49-F238E27FC236}">
                <a16:creationId xmlns:a16="http://schemas.microsoft.com/office/drawing/2014/main" id="{1397C398-4A75-A242-B7B0-4E402F2D9341}"/>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6" name="Marcador de pie de página 5">
            <a:extLst>
              <a:ext uri="{FF2B5EF4-FFF2-40B4-BE49-F238E27FC236}">
                <a16:creationId xmlns:a16="http://schemas.microsoft.com/office/drawing/2014/main" id="{66D63540-6586-1B45-B1AA-3D9C669B6932}"/>
              </a:ext>
            </a:extLst>
          </p:cNvPr>
          <p:cNvSpPr>
            <a:spLocks noGrp="1"/>
          </p:cNvSpPr>
          <p:nvPr>
            <p:ph type="ftr" sz="quarter" idx="11"/>
          </p:nvPr>
        </p:nvSpPr>
        <p:spPr/>
        <p:txBody>
          <a:bodyPr/>
          <a:lstStyle/>
          <a:p>
            <a:endParaRPr lang="es-ES_tradnl"/>
          </a:p>
        </p:txBody>
      </p:sp>
      <p:sp>
        <p:nvSpPr>
          <p:cNvPr id="7" name="Marcador de número de diapositiva 6">
            <a:extLst>
              <a:ext uri="{FF2B5EF4-FFF2-40B4-BE49-F238E27FC236}">
                <a16:creationId xmlns:a16="http://schemas.microsoft.com/office/drawing/2014/main" id="{B42E91EF-846D-AC40-A082-45BB365EFC9D}"/>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121919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66739C-DDA5-BC46-9EBD-84B138A3AB81}"/>
              </a:ext>
            </a:extLst>
          </p:cNvPr>
          <p:cNvSpPr>
            <a:spLocks noGrp="1"/>
          </p:cNvSpPr>
          <p:nvPr>
            <p:ph type="title"/>
          </p:nvPr>
        </p:nvSpPr>
        <p:spPr/>
        <p:txBody>
          <a:bodyPr/>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4CA978FB-4168-A644-ACFB-B1D0AA2A9D3F}"/>
              </a:ext>
            </a:extLst>
          </p:cNvPr>
          <p:cNvSpPr>
            <a:spLocks noGrp="1"/>
          </p:cNvSpPr>
          <p:nvPr>
            <p:ph type="body" orient="vert" idx="1"/>
          </p:nvPr>
        </p:nvSpPr>
        <p:spPr/>
        <p:txBody>
          <a:bodyPr vert="eaVert"/>
          <a:lstStyle/>
          <a:p>
            <a:r>
              <a:rPr lang="es-ES"/>
              <a:t>Editar los estilos de texto del patrón
Segundo nivel
Tercer nivel
Cuarto nivel
Quinto nivel</a:t>
            </a:r>
            <a:endParaRPr lang="es-ES_tradnl"/>
          </a:p>
        </p:txBody>
      </p:sp>
      <p:sp>
        <p:nvSpPr>
          <p:cNvPr id="4" name="Marcador de fecha 3">
            <a:extLst>
              <a:ext uri="{FF2B5EF4-FFF2-40B4-BE49-F238E27FC236}">
                <a16:creationId xmlns:a16="http://schemas.microsoft.com/office/drawing/2014/main" id="{45096242-2A33-D648-B5D5-AD34EA22568E}"/>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5" name="Marcador de pie de página 4">
            <a:extLst>
              <a:ext uri="{FF2B5EF4-FFF2-40B4-BE49-F238E27FC236}">
                <a16:creationId xmlns:a16="http://schemas.microsoft.com/office/drawing/2014/main" id="{C5FCA9C7-CC6F-4A4F-80C2-60872504A2EA}"/>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924BD283-E004-384C-8AED-1FB3D4E24184}"/>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3536335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EC18DEB-141D-804D-A5E5-31EADFBB1A9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ES_tradnl"/>
          </a:p>
        </p:txBody>
      </p:sp>
      <p:sp>
        <p:nvSpPr>
          <p:cNvPr id="3" name="Marcador de texto vertical 2">
            <a:extLst>
              <a:ext uri="{FF2B5EF4-FFF2-40B4-BE49-F238E27FC236}">
                <a16:creationId xmlns:a16="http://schemas.microsoft.com/office/drawing/2014/main" id="{9673BF26-8F71-DC4E-A02D-C7CFEF8759E2}"/>
              </a:ext>
            </a:extLst>
          </p:cNvPr>
          <p:cNvSpPr>
            <a:spLocks noGrp="1"/>
          </p:cNvSpPr>
          <p:nvPr>
            <p:ph type="body" orient="vert" idx="1"/>
          </p:nvPr>
        </p:nvSpPr>
        <p:spPr>
          <a:xfrm>
            <a:off x="838200" y="365125"/>
            <a:ext cx="7734300" cy="5811838"/>
          </a:xfrm>
        </p:spPr>
        <p:txBody>
          <a:bodyPr vert="eaVert"/>
          <a:lstStyle/>
          <a:p>
            <a:r>
              <a:rPr lang="es-ES"/>
              <a:t>Editar los estilos de texto del patrón
Segundo nivel
Tercer nivel
Cuarto nivel
Quinto nivel</a:t>
            </a:r>
            <a:endParaRPr lang="es-ES_tradnl"/>
          </a:p>
        </p:txBody>
      </p:sp>
      <p:sp>
        <p:nvSpPr>
          <p:cNvPr id="4" name="Marcador de fecha 3">
            <a:extLst>
              <a:ext uri="{FF2B5EF4-FFF2-40B4-BE49-F238E27FC236}">
                <a16:creationId xmlns:a16="http://schemas.microsoft.com/office/drawing/2014/main" id="{4351FC9B-1CD5-3F49-9B2C-5ABA205C96FD}"/>
              </a:ext>
            </a:extLst>
          </p:cNvPr>
          <p:cNvSpPr>
            <a:spLocks noGrp="1"/>
          </p:cNvSpPr>
          <p:nvPr>
            <p:ph type="dt" sz="half" idx="10"/>
          </p:nvPr>
        </p:nvSpPr>
        <p:spPr/>
        <p:txBody>
          <a:bodyPr/>
          <a:lstStyle/>
          <a:p>
            <a:fld id="{971F9778-D669-864A-B003-72D666E641A8}" type="datetimeFigureOut">
              <a:rPr lang="es-ES_tradnl" smtClean="0"/>
              <a:t>23/9/26</a:t>
            </a:fld>
            <a:endParaRPr lang="es-ES_tradnl"/>
          </a:p>
        </p:txBody>
      </p:sp>
      <p:sp>
        <p:nvSpPr>
          <p:cNvPr id="5" name="Marcador de pie de página 4">
            <a:extLst>
              <a:ext uri="{FF2B5EF4-FFF2-40B4-BE49-F238E27FC236}">
                <a16:creationId xmlns:a16="http://schemas.microsoft.com/office/drawing/2014/main" id="{54165585-D6D6-F943-BFB7-D197EC76D000}"/>
              </a:ext>
            </a:extLst>
          </p:cNvPr>
          <p:cNvSpPr>
            <a:spLocks noGrp="1"/>
          </p:cNvSpPr>
          <p:nvPr>
            <p:ph type="ftr" sz="quarter" idx="11"/>
          </p:nvPr>
        </p:nvSpPr>
        <p:spPr/>
        <p:txBody>
          <a:bodyPr/>
          <a:lstStyle/>
          <a:p>
            <a:endParaRPr lang="es-ES_tradnl"/>
          </a:p>
        </p:txBody>
      </p:sp>
      <p:sp>
        <p:nvSpPr>
          <p:cNvPr id="6" name="Marcador de número de diapositiva 5">
            <a:extLst>
              <a:ext uri="{FF2B5EF4-FFF2-40B4-BE49-F238E27FC236}">
                <a16:creationId xmlns:a16="http://schemas.microsoft.com/office/drawing/2014/main" id="{CAF8715C-CBC0-9E48-989F-15F67438DEF9}"/>
              </a:ext>
            </a:extLst>
          </p:cNvPr>
          <p:cNvSpPr>
            <a:spLocks noGrp="1"/>
          </p:cNvSpPr>
          <p:nvPr>
            <p:ph type="sldNum" sz="quarter" idx="12"/>
          </p:nvPr>
        </p:nvSpPr>
        <p:spPr/>
        <p:txBody>
          <a:body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1837409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AF6CA3FF-4E72-CE40-BB72-E0FBC8FECF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ES_tradnl"/>
          </a:p>
        </p:txBody>
      </p:sp>
      <p:sp>
        <p:nvSpPr>
          <p:cNvPr id="3" name="Marcador de texto 2">
            <a:extLst>
              <a:ext uri="{FF2B5EF4-FFF2-40B4-BE49-F238E27FC236}">
                <a16:creationId xmlns:a16="http://schemas.microsoft.com/office/drawing/2014/main" id="{67F285AA-6D53-C54F-BA7E-C947FAE0BD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endParaRPr lang="es-ES_tradnl"/>
          </a:p>
        </p:txBody>
      </p:sp>
      <p:sp>
        <p:nvSpPr>
          <p:cNvPr id="4" name="Marcador de fecha 3">
            <a:extLst>
              <a:ext uri="{FF2B5EF4-FFF2-40B4-BE49-F238E27FC236}">
                <a16:creationId xmlns:a16="http://schemas.microsoft.com/office/drawing/2014/main" id="{C1006D28-5C3F-4440-8741-35E39403D2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1F9778-D669-864A-B003-72D666E641A8}" type="datetimeFigureOut">
              <a:rPr lang="es-ES_tradnl" smtClean="0"/>
              <a:t>23/9/26</a:t>
            </a:fld>
            <a:endParaRPr lang="es-ES_tradnl"/>
          </a:p>
        </p:txBody>
      </p:sp>
      <p:sp>
        <p:nvSpPr>
          <p:cNvPr id="5" name="Marcador de pie de página 4">
            <a:extLst>
              <a:ext uri="{FF2B5EF4-FFF2-40B4-BE49-F238E27FC236}">
                <a16:creationId xmlns:a16="http://schemas.microsoft.com/office/drawing/2014/main" id="{26B22028-17B8-1640-8BBA-A38C7534BF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a:extLst>
              <a:ext uri="{FF2B5EF4-FFF2-40B4-BE49-F238E27FC236}">
                <a16:creationId xmlns:a16="http://schemas.microsoft.com/office/drawing/2014/main" id="{26C9F431-FAA3-0144-9326-5BB3C03EF5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B727BF-D51F-2D49-AA24-F3248B132DE5}" type="slidenum">
              <a:rPr lang="es-ES_tradnl" smtClean="0"/>
              <a:t>‹Nº›</a:t>
            </a:fld>
            <a:endParaRPr lang="es-ES_tradnl"/>
          </a:p>
        </p:txBody>
      </p:sp>
    </p:spTree>
    <p:extLst>
      <p:ext uri="{BB962C8B-B14F-4D97-AF65-F5344CB8AC3E}">
        <p14:creationId xmlns:p14="http://schemas.microsoft.com/office/powerpoint/2010/main" val="1059162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s.wikipedia.org/wiki/Par%C3%ADs" TargetMode="External"/><Relationship Id="rId2" Type="http://schemas.openxmlformats.org/officeDocument/2006/relationships/hyperlink" Target="https://es.wikipedia.org/wiki/Sorbona"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1.mp4"/><Relationship Id="rId1" Type="http://schemas.microsoft.com/office/2007/relationships/media" Target="../media/media11.mp4"/><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4.mp4"/><Relationship Id="rId1" Type="http://schemas.microsoft.com/office/2007/relationships/media" Target="../media/media14.mp4"/><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6A8D7B-0BEF-B042-B292-0FAFDFAFFFF7}"/>
              </a:ext>
            </a:extLst>
          </p:cNvPr>
          <p:cNvSpPr>
            <a:spLocks noGrp="1"/>
          </p:cNvSpPr>
          <p:nvPr>
            <p:ph type="title"/>
          </p:nvPr>
        </p:nvSpPr>
        <p:spPr/>
        <p:txBody>
          <a:bodyPr/>
          <a:lstStyle/>
          <a:p>
            <a:endParaRPr lang="es-ES_tradnl"/>
          </a:p>
        </p:txBody>
      </p:sp>
      <p:sp>
        <p:nvSpPr>
          <p:cNvPr id="3" name="Marcador de contenido 2">
            <a:extLst>
              <a:ext uri="{FF2B5EF4-FFF2-40B4-BE49-F238E27FC236}">
                <a16:creationId xmlns:a16="http://schemas.microsoft.com/office/drawing/2014/main" id="{98BA394C-B92B-8547-BBD3-3B77382D7371}"/>
              </a:ext>
            </a:extLst>
          </p:cNvPr>
          <p:cNvSpPr>
            <a:spLocks noGrp="1"/>
          </p:cNvSpPr>
          <p:nvPr>
            <p:ph idx="1"/>
          </p:nvPr>
        </p:nvSpPr>
        <p:spPr/>
        <p:txBody>
          <a:bodyPr/>
          <a:lstStyle/>
          <a:p>
            <a:endParaRPr lang="es-ES_tradnl"/>
          </a:p>
        </p:txBody>
      </p:sp>
    </p:spTree>
    <p:extLst>
      <p:ext uri="{BB962C8B-B14F-4D97-AF65-F5344CB8AC3E}">
        <p14:creationId xmlns:p14="http://schemas.microsoft.com/office/powerpoint/2010/main" val="854924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986B88-D1DB-6F4F-A469-36FAF07E2DC4}"/>
              </a:ext>
            </a:extLst>
          </p:cNvPr>
          <p:cNvSpPr>
            <a:spLocks noGrp="1"/>
          </p:cNvSpPr>
          <p:nvPr>
            <p:ph type="title"/>
          </p:nvPr>
        </p:nvSpPr>
        <p:spPr>
          <a:xfrm>
            <a:off x="924697" y="3170109"/>
            <a:ext cx="10515600" cy="1325563"/>
          </a:xfrm>
        </p:spPr>
        <p:txBody>
          <a:bodyPr/>
          <a:lstStyle/>
          <a:p>
            <a:pPr algn="ctr"/>
            <a:r>
              <a:rPr lang="es-ES_tradnl" b="1" dirty="0" err="1"/>
              <a:t>franciscoameliach.com</a:t>
            </a:r>
            <a:endParaRPr lang="es-ES_tradnl" b="1" dirty="0"/>
          </a:p>
        </p:txBody>
      </p:sp>
    </p:spTree>
    <p:extLst>
      <p:ext uri="{BB962C8B-B14F-4D97-AF65-F5344CB8AC3E}">
        <p14:creationId xmlns:p14="http://schemas.microsoft.com/office/powerpoint/2010/main" val="3108802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2C3C9C-E495-D645-B658-249B127DDC47}"/>
              </a:ext>
            </a:extLst>
          </p:cNvPr>
          <p:cNvSpPr>
            <a:spLocks noGrp="1"/>
          </p:cNvSpPr>
          <p:nvPr>
            <p:ph type="title"/>
          </p:nvPr>
        </p:nvSpPr>
        <p:spPr>
          <a:xfrm>
            <a:off x="739346" y="3034185"/>
            <a:ext cx="10515600" cy="1325563"/>
          </a:xfrm>
        </p:spPr>
        <p:txBody>
          <a:bodyPr/>
          <a:lstStyle/>
          <a:p>
            <a:pPr algn="ctr"/>
            <a:r>
              <a:rPr lang="es-ES_tradnl" b="1" dirty="0"/>
              <a:t>INTRODUCCIÓN</a:t>
            </a:r>
          </a:p>
        </p:txBody>
      </p:sp>
    </p:spTree>
    <p:extLst>
      <p:ext uri="{BB962C8B-B14F-4D97-AF65-F5344CB8AC3E}">
        <p14:creationId xmlns:p14="http://schemas.microsoft.com/office/powerpoint/2010/main" val="1095343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B7320-63F6-34DA-2376-81814AAC4CE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9F923DAC-D61B-023A-6857-8D52B496DAE7}"/>
              </a:ext>
            </a:extLst>
          </p:cNvPr>
          <p:cNvSpPr>
            <a:spLocks noGrp="1"/>
          </p:cNvSpPr>
          <p:nvPr>
            <p:ph type="title"/>
          </p:nvPr>
        </p:nvSpPr>
        <p:spPr>
          <a:xfrm>
            <a:off x="753292" y="174624"/>
            <a:ext cx="10515600" cy="1325563"/>
          </a:xfrm>
        </p:spPr>
        <p:txBody>
          <a:bodyPr>
            <a:normAutofit/>
          </a:bodyPr>
          <a:lstStyle/>
          <a:p>
            <a:pPr algn="ctr"/>
            <a:r>
              <a:rPr lang="es-VE" sz="5400">
                <a:latin typeface="Britannic Bold" panose="020B0903060703020204" pitchFamily="34" charset="77"/>
                <a:cs typeface="Phosphate Inline" panose="02000506050000020004" pitchFamily="2" charset="77"/>
              </a:rPr>
              <a:t>CONSCIENCIA</a:t>
            </a:r>
          </a:p>
        </p:txBody>
      </p:sp>
      <p:sp>
        <p:nvSpPr>
          <p:cNvPr id="4" name="Marcador de número de diapositiva 3">
            <a:extLst>
              <a:ext uri="{FF2B5EF4-FFF2-40B4-BE49-F238E27FC236}">
                <a16:creationId xmlns:a16="http://schemas.microsoft.com/office/drawing/2014/main" id="{76226C70-5259-B2EA-A28F-3B43DE749BA7}"/>
              </a:ext>
            </a:extLst>
          </p:cNvPr>
          <p:cNvSpPr>
            <a:spLocks noGrp="1"/>
          </p:cNvSpPr>
          <p:nvPr>
            <p:ph type="sldNum" sz="quarter" idx="12"/>
          </p:nvPr>
        </p:nvSpPr>
        <p:spPr/>
        <p:txBody>
          <a:bodyPr/>
          <a:lstStyle/>
          <a:p>
            <a:fld id="{38DCF18A-1780-BA4B-A2CF-B40F3853A0EB}" type="slidenum">
              <a:rPr lang="es-ES" smtClean="0"/>
              <a:pPr/>
              <a:t>4</a:t>
            </a:fld>
            <a:endParaRPr lang="es-ES" dirty="0"/>
          </a:p>
        </p:txBody>
      </p:sp>
      <p:pic>
        <p:nvPicPr>
          <p:cNvPr id="9" name="CONCIENCIA.MP4">
            <a:hlinkClick r:id="" action="ppaction://media"/>
            <a:extLst>
              <a:ext uri="{FF2B5EF4-FFF2-40B4-BE49-F238E27FC236}">
                <a16:creationId xmlns:a16="http://schemas.microsoft.com/office/drawing/2014/main" id="{C7BA7989-E166-A53A-A244-A97D9D4DAE8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307771" y="1336675"/>
            <a:ext cx="7052129" cy="4700848"/>
          </a:xfrm>
        </p:spPr>
      </p:pic>
    </p:spTree>
    <p:extLst>
      <p:ext uri="{BB962C8B-B14F-4D97-AF65-F5344CB8AC3E}">
        <p14:creationId xmlns:p14="http://schemas.microsoft.com/office/powerpoint/2010/main" val="21933892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11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5C2F7-597F-69E8-18FC-C5E2762A6E8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5A920D7-5CD6-2EF8-AADE-25D33093D9AF}"/>
              </a:ext>
            </a:extLst>
          </p:cNvPr>
          <p:cNvSpPr>
            <a:spLocks noGrp="1"/>
          </p:cNvSpPr>
          <p:nvPr>
            <p:ph type="title"/>
          </p:nvPr>
        </p:nvSpPr>
        <p:spPr>
          <a:xfrm>
            <a:off x="0" y="365125"/>
            <a:ext cx="10515600" cy="1325563"/>
          </a:xfrm>
        </p:spPr>
        <p:txBody>
          <a:bodyPr>
            <a:normAutofit/>
          </a:bodyPr>
          <a:lstStyle/>
          <a:p>
            <a:pPr algn="ctr"/>
            <a:r>
              <a:rPr lang="es-VE" sz="6000" b="1"/>
              <a:t>Idea, ideología e imaginación</a:t>
            </a:r>
            <a:endParaRPr lang="es-VE" sz="6000" b="1">
              <a:latin typeface="Britannic Bold" panose="020B0903060703020204" pitchFamily="34" charset="77"/>
              <a:cs typeface="Phosphate Inline" panose="02000506050000020004" pitchFamily="2" charset="77"/>
            </a:endParaRPr>
          </a:p>
        </p:txBody>
      </p:sp>
      <p:sp>
        <p:nvSpPr>
          <p:cNvPr id="3" name="Marcador de contenido 2">
            <a:extLst>
              <a:ext uri="{FF2B5EF4-FFF2-40B4-BE49-F238E27FC236}">
                <a16:creationId xmlns:a16="http://schemas.microsoft.com/office/drawing/2014/main" id="{6C196E48-6AC1-02E9-EA90-05A1076DB84B}"/>
              </a:ext>
            </a:extLst>
          </p:cNvPr>
          <p:cNvSpPr>
            <a:spLocks noGrp="1"/>
          </p:cNvSpPr>
          <p:nvPr>
            <p:ph idx="1"/>
          </p:nvPr>
        </p:nvSpPr>
        <p:spPr>
          <a:xfrm>
            <a:off x="457200" y="1377392"/>
            <a:ext cx="9601199" cy="5605443"/>
          </a:xfrm>
        </p:spPr>
        <p:txBody>
          <a:bodyPr>
            <a:normAutofit lnSpcReduction="10000"/>
          </a:bodyPr>
          <a:lstStyle/>
          <a:p>
            <a:pPr marL="0" indent="0">
              <a:buNone/>
            </a:pPr>
            <a:endParaRPr lang="es-VE">
              <a:latin typeface="Baghdad" pitchFamily="2" charset="-78"/>
              <a:ea typeface="Bodoni Ornaments" pitchFamily="2" charset="0"/>
              <a:cs typeface="Baghdad" pitchFamily="2" charset="-78"/>
            </a:endParaRPr>
          </a:p>
          <a:p>
            <a:r>
              <a:rPr lang="es-VE" b="1"/>
              <a:t>Idea</a:t>
            </a:r>
          </a:p>
          <a:p>
            <a:pPr lvl="1"/>
            <a:r>
              <a:rPr lang="es-VE"/>
              <a:t>4. Plan y disposición que se ordena en la fantasía para la formación de una obra.</a:t>
            </a:r>
          </a:p>
          <a:p>
            <a:pPr marL="457200" lvl="1" indent="0">
              <a:buNone/>
            </a:pPr>
            <a:endParaRPr lang="es-VE"/>
          </a:p>
          <a:p>
            <a:r>
              <a:rPr lang="es-VE" b="1"/>
              <a:t>Ideología</a:t>
            </a:r>
          </a:p>
          <a:p>
            <a:pPr lvl="1"/>
            <a:r>
              <a:rPr lang="es-VE"/>
              <a:t>2. Conjunto de ideas fundamentales que caracteriza el pensamiento de una persona, colectividad o época, de un movimiento cultural, religioso o político, organización, etc.</a:t>
            </a:r>
          </a:p>
          <a:p>
            <a:pPr marL="457200" lvl="1" indent="0">
              <a:buNone/>
            </a:pPr>
            <a:endParaRPr lang="es-VE"/>
          </a:p>
          <a:p>
            <a:r>
              <a:rPr lang="es-VE" b="1"/>
              <a:t>Imaginación</a:t>
            </a:r>
          </a:p>
          <a:p>
            <a:pPr lvl="1"/>
            <a:r>
              <a:rPr lang="es-VE"/>
              <a:t>4. Facilidad para formar ideas (nuevas o desconocidas).</a:t>
            </a:r>
          </a:p>
          <a:p>
            <a:pPr lvl="1"/>
            <a:endParaRPr lang="es-VE"/>
          </a:p>
          <a:p>
            <a:pPr marL="457200" lvl="1" indent="0">
              <a:buNone/>
            </a:pPr>
            <a:r>
              <a:rPr lang="es-VE" sz="1600"/>
              <a:t>REAL ACADEMIA ESPAÑOLA, </a:t>
            </a:r>
            <a:r>
              <a:rPr lang="es-VE" sz="1600" i="1"/>
              <a:t>Diccionario de la Lengua Española</a:t>
            </a:r>
            <a:r>
              <a:rPr lang="es-VE" sz="1600"/>
              <a:t>, Madrid, Editorial Espasa Calpe, vigésima primera edición, 1992, t h-z, pp. 1137,1138, 1142.</a:t>
            </a:r>
          </a:p>
          <a:p>
            <a:endParaRPr lang="es-VE"/>
          </a:p>
        </p:txBody>
      </p:sp>
    </p:spTree>
    <p:extLst>
      <p:ext uri="{BB962C8B-B14F-4D97-AF65-F5344CB8AC3E}">
        <p14:creationId xmlns:p14="http://schemas.microsoft.com/office/powerpoint/2010/main" val="24654182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B1A2F-CE9C-4FBB-0A52-133D0038FD2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526B412-AAEA-5E72-6175-FB31E196C644}"/>
              </a:ext>
            </a:extLst>
          </p:cNvPr>
          <p:cNvSpPr>
            <a:spLocks noGrp="1"/>
          </p:cNvSpPr>
          <p:nvPr>
            <p:ph type="title"/>
          </p:nvPr>
        </p:nvSpPr>
        <p:spPr>
          <a:xfrm>
            <a:off x="0" y="365125"/>
            <a:ext cx="10515600" cy="1325563"/>
          </a:xfrm>
        </p:spPr>
        <p:txBody>
          <a:bodyPr>
            <a:normAutofit/>
          </a:bodyPr>
          <a:lstStyle/>
          <a:p>
            <a:pPr algn="ctr"/>
            <a:r>
              <a:rPr lang="es-VE" sz="6000" b="1">
                <a:latin typeface="Britannic Bold" panose="020B0903060703020204" pitchFamily="34" charset="77"/>
                <a:cs typeface="Phosphate Inline" panose="02000506050000020004" pitchFamily="2" charset="77"/>
              </a:rPr>
              <a:t>CONOCIMIENTO</a:t>
            </a:r>
          </a:p>
        </p:txBody>
      </p:sp>
      <p:sp>
        <p:nvSpPr>
          <p:cNvPr id="3" name="Marcador de contenido 2">
            <a:extLst>
              <a:ext uri="{FF2B5EF4-FFF2-40B4-BE49-F238E27FC236}">
                <a16:creationId xmlns:a16="http://schemas.microsoft.com/office/drawing/2014/main" id="{BA438C70-A6FD-7C3E-F934-3CF5E60361A2}"/>
              </a:ext>
            </a:extLst>
          </p:cNvPr>
          <p:cNvSpPr>
            <a:spLocks noGrp="1"/>
          </p:cNvSpPr>
          <p:nvPr>
            <p:ph idx="1"/>
          </p:nvPr>
        </p:nvSpPr>
        <p:spPr>
          <a:xfrm>
            <a:off x="457200" y="1377392"/>
            <a:ext cx="9601199" cy="5605443"/>
          </a:xfrm>
        </p:spPr>
        <p:txBody>
          <a:bodyPr>
            <a:normAutofit/>
          </a:bodyPr>
          <a:lstStyle/>
          <a:p>
            <a:pPr marL="0" indent="0">
              <a:buNone/>
            </a:pPr>
            <a:endParaRPr lang="es-VE">
              <a:latin typeface="Baghdad" pitchFamily="2" charset="-78"/>
              <a:ea typeface="Bodoni Ornaments" pitchFamily="2" charset="0"/>
              <a:cs typeface="Baghdad" pitchFamily="2" charset="-78"/>
            </a:endParaRPr>
          </a:p>
          <a:p>
            <a:endParaRPr lang="es-VE"/>
          </a:p>
        </p:txBody>
      </p:sp>
      <p:sp>
        <p:nvSpPr>
          <p:cNvPr id="5" name="CuadroTexto 4">
            <a:extLst>
              <a:ext uri="{FF2B5EF4-FFF2-40B4-BE49-F238E27FC236}">
                <a16:creationId xmlns:a16="http://schemas.microsoft.com/office/drawing/2014/main" id="{EAFF919A-179F-6319-AEAA-1B6AE8628E2F}"/>
              </a:ext>
            </a:extLst>
          </p:cNvPr>
          <p:cNvSpPr txBox="1"/>
          <p:nvPr/>
        </p:nvSpPr>
        <p:spPr>
          <a:xfrm>
            <a:off x="598713" y="1874728"/>
            <a:ext cx="9111343" cy="3662541"/>
          </a:xfrm>
          <a:prstGeom prst="rect">
            <a:avLst/>
          </a:prstGeom>
          <a:noFill/>
        </p:spPr>
        <p:txBody>
          <a:bodyPr wrap="square">
            <a:spAutoFit/>
          </a:bodyPr>
          <a:lstStyle/>
          <a:p>
            <a:endParaRPr lang="es-VE" sz="3600"/>
          </a:p>
          <a:p>
            <a:pPr lvl="1" algn="just"/>
            <a:r>
              <a:rPr lang="es-VE" sz="3600"/>
              <a:t>Acción y efecto de averiguar por el ejercicio de las facultades intelectuales la naturaleza, cualidades y relaciones de las cosas.</a:t>
            </a:r>
          </a:p>
          <a:p>
            <a:pPr lvl="1" algn="just"/>
            <a:endParaRPr lang="es-VE" sz="3600"/>
          </a:p>
          <a:p>
            <a:pPr lvl="1"/>
            <a:endParaRPr lang="es-VE"/>
          </a:p>
          <a:p>
            <a:pPr marL="457200" lvl="1" indent="0">
              <a:buNone/>
            </a:pPr>
            <a:r>
              <a:rPr lang="es-VE" sz="1700"/>
              <a:t>REAL ACADEMIA ESPAÑOLA, </a:t>
            </a:r>
            <a:r>
              <a:rPr lang="es-VE" sz="1700" i="1"/>
              <a:t>Diccionario de la Lengua Española</a:t>
            </a:r>
            <a:r>
              <a:rPr lang="es-VE" sz="1700"/>
              <a:t>, Madrid, Editorial Espasa Calpe, vigésima primera edición, 1992, t. a-g, p. 544</a:t>
            </a:r>
          </a:p>
        </p:txBody>
      </p:sp>
    </p:spTree>
    <p:extLst>
      <p:ext uri="{BB962C8B-B14F-4D97-AF65-F5344CB8AC3E}">
        <p14:creationId xmlns:p14="http://schemas.microsoft.com/office/powerpoint/2010/main" val="6370827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7C771-06FD-504A-D40B-9E4A7E54AC5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C61F3EA-5E29-CBE0-1B76-5244D856B5BC}"/>
              </a:ext>
            </a:extLst>
          </p:cNvPr>
          <p:cNvSpPr>
            <a:spLocks noGrp="1"/>
          </p:cNvSpPr>
          <p:nvPr>
            <p:ph type="title"/>
          </p:nvPr>
        </p:nvSpPr>
        <p:spPr>
          <a:xfrm>
            <a:off x="0" y="365125"/>
            <a:ext cx="10515600" cy="1325563"/>
          </a:xfrm>
        </p:spPr>
        <p:txBody>
          <a:bodyPr>
            <a:normAutofit/>
          </a:bodyPr>
          <a:lstStyle/>
          <a:p>
            <a:pPr algn="ctr"/>
            <a:r>
              <a:rPr lang="es-VE" sz="6000" b="1">
                <a:latin typeface="Britannic Bold" panose="020B0903060703020204" pitchFamily="34" charset="77"/>
                <a:cs typeface="Phosphate Inline" panose="02000506050000020004" pitchFamily="2" charset="77"/>
              </a:rPr>
              <a:t>SER CONSCIENTE</a:t>
            </a:r>
          </a:p>
        </p:txBody>
      </p:sp>
      <p:sp>
        <p:nvSpPr>
          <p:cNvPr id="3" name="Marcador de contenido 2">
            <a:extLst>
              <a:ext uri="{FF2B5EF4-FFF2-40B4-BE49-F238E27FC236}">
                <a16:creationId xmlns:a16="http://schemas.microsoft.com/office/drawing/2014/main" id="{DB21566C-E66B-7DD1-C9E3-2D9681978DE4}"/>
              </a:ext>
            </a:extLst>
          </p:cNvPr>
          <p:cNvSpPr>
            <a:spLocks noGrp="1"/>
          </p:cNvSpPr>
          <p:nvPr>
            <p:ph idx="1"/>
          </p:nvPr>
        </p:nvSpPr>
        <p:spPr>
          <a:xfrm>
            <a:off x="457200" y="1377392"/>
            <a:ext cx="9601199" cy="5605443"/>
          </a:xfrm>
        </p:spPr>
        <p:txBody>
          <a:bodyPr>
            <a:normAutofit/>
          </a:bodyPr>
          <a:lstStyle/>
          <a:p>
            <a:pPr marL="0" indent="0">
              <a:buNone/>
            </a:pPr>
            <a:endParaRPr lang="es-VE">
              <a:latin typeface="Baghdad" pitchFamily="2" charset="-78"/>
              <a:ea typeface="Bodoni Ornaments" pitchFamily="2" charset="0"/>
              <a:cs typeface="Baghdad" pitchFamily="2" charset="-78"/>
            </a:endParaRPr>
          </a:p>
          <a:p>
            <a:endParaRPr lang="es-VE"/>
          </a:p>
        </p:txBody>
      </p:sp>
      <p:sp>
        <p:nvSpPr>
          <p:cNvPr id="5" name="CuadroTexto 4">
            <a:extLst>
              <a:ext uri="{FF2B5EF4-FFF2-40B4-BE49-F238E27FC236}">
                <a16:creationId xmlns:a16="http://schemas.microsoft.com/office/drawing/2014/main" id="{64B18216-FE05-A826-27D1-E841674CAA8B}"/>
              </a:ext>
            </a:extLst>
          </p:cNvPr>
          <p:cNvSpPr txBox="1"/>
          <p:nvPr/>
        </p:nvSpPr>
        <p:spPr>
          <a:xfrm>
            <a:off x="576942" y="2259269"/>
            <a:ext cx="9111343" cy="4154984"/>
          </a:xfrm>
          <a:prstGeom prst="rect">
            <a:avLst/>
          </a:prstGeom>
          <a:noFill/>
        </p:spPr>
        <p:txBody>
          <a:bodyPr wrap="square">
            <a:spAutoFit/>
          </a:bodyPr>
          <a:lstStyle/>
          <a:p>
            <a:pPr algn="just"/>
            <a:r>
              <a:rPr lang="es-VE" sz="5400" dirty="0"/>
              <a:t>Que siente, piensa, quiere y </a:t>
            </a:r>
            <a:r>
              <a:rPr lang="es-VE" sz="5400" b="1" dirty="0"/>
              <a:t>obra con conocimiento</a:t>
            </a:r>
            <a:r>
              <a:rPr lang="es-VE" sz="5400" dirty="0"/>
              <a:t> de lo que hace.</a:t>
            </a:r>
          </a:p>
          <a:p>
            <a:endParaRPr lang="es-VE" sz="5400" dirty="0"/>
          </a:p>
          <a:p>
            <a:pPr marL="0" indent="0" algn="just">
              <a:buNone/>
            </a:pPr>
            <a:r>
              <a:rPr lang="es-VE" sz="2400" dirty="0"/>
              <a:t>REAL ACADEMIA ESPAÑOLA, </a:t>
            </a:r>
            <a:r>
              <a:rPr lang="es-VE" sz="2400" i="1" dirty="0"/>
              <a:t>Diccionario de la Lengua Española</a:t>
            </a:r>
            <a:r>
              <a:rPr lang="es-VE" sz="2400" dirty="0"/>
              <a:t>, Madrid, Editorial Espasa Calpe, vigésima primera edición, 1992, t. a-g, p. </a:t>
            </a:r>
            <a:r>
              <a:rPr lang="es-VE" sz="2000" dirty="0"/>
              <a:t>545.</a:t>
            </a:r>
            <a:endParaRPr lang="es-VE" sz="3200" dirty="0"/>
          </a:p>
        </p:txBody>
      </p:sp>
    </p:spTree>
    <p:extLst>
      <p:ext uri="{BB962C8B-B14F-4D97-AF65-F5344CB8AC3E}">
        <p14:creationId xmlns:p14="http://schemas.microsoft.com/office/powerpoint/2010/main" val="14804343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78C0-7FF3-6035-D6A3-FAE9B8D0C81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0577D6B-37A2-FBE2-F23D-E0F114AAF10B}"/>
              </a:ext>
            </a:extLst>
          </p:cNvPr>
          <p:cNvSpPr>
            <a:spLocks noGrp="1"/>
          </p:cNvSpPr>
          <p:nvPr>
            <p:ph type="title"/>
          </p:nvPr>
        </p:nvSpPr>
        <p:spPr>
          <a:xfrm>
            <a:off x="-163286" y="293068"/>
            <a:ext cx="10515600" cy="1325563"/>
          </a:xfrm>
        </p:spPr>
        <p:txBody>
          <a:bodyPr>
            <a:normAutofit/>
          </a:bodyPr>
          <a:lstStyle/>
          <a:p>
            <a:pPr algn="ctr"/>
            <a:endParaRPr lang="es-VE" sz="6000" b="1">
              <a:latin typeface="Britannic Bold" panose="020B0903060703020204" pitchFamily="34" charset="77"/>
              <a:cs typeface="Phosphate Inline" panose="02000506050000020004" pitchFamily="2" charset="77"/>
            </a:endParaRPr>
          </a:p>
        </p:txBody>
      </p:sp>
      <p:sp>
        <p:nvSpPr>
          <p:cNvPr id="3" name="Marcador de contenido 2">
            <a:extLst>
              <a:ext uri="{FF2B5EF4-FFF2-40B4-BE49-F238E27FC236}">
                <a16:creationId xmlns:a16="http://schemas.microsoft.com/office/drawing/2014/main" id="{0FDABD34-D890-1245-DC2F-05F761F4ECBD}"/>
              </a:ext>
            </a:extLst>
          </p:cNvPr>
          <p:cNvSpPr>
            <a:spLocks noGrp="1"/>
          </p:cNvSpPr>
          <p:nvPr>
            <p:ph idx="1"/>
          </p:nvPr>
        </p:nvSpPr>
        <p:spPr>
          <a:xfrm>
            <a:off x="457200" y="1377392"/>
            <a:ext cx="9601199" cy="5605443"/>
          </a:xfrm>
        </p:spPr>
        <p:txBody>
          <a:bodyPr>
            <a:normAutofit/>
          </a:bodyPr>
          <a:lstStyle/>
          <a:p>
            <a:pPr marL="0" indent="0">
              <a:buNone/>
            </a:pPr>
            <a:endParaRPr lang="es-VE">
              <a:latin typeface="Baghdad" pitchFamily="2" charset="-78"/>
              <a:ea typeface="Bodoni Ornaments" pitchFamily="2" charset="0"/>
              <a:cs typeface="Baghdad" pitchFamily="2" charset="-78"/>
            </a:endParaRPr>
          </a:p>
          <a:p>
            <a:endParaRPr lang="es-VE"/>
          </a:p>
        </p:txBody>
      </p:sp>
      <p:pic>
        <p:nvPicPr>
          <p:cNvPr id="4" name="1 - Solo el conocimiento.mp4">
            <a:hlinkClick r:id="" action="ppaction://media"/>
            <a:extLst>
              <a:ext uri="{FF2B5EF4-FFF2-40B4-BE49-F238E27FC236}">
                <a16:creationId xmlns:a16="http://schemas.microsoft.com/office/drawing/2014/main" id="{7E9B6E94-A7C2-EABF-FC8E-8D140E56C66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00199" y="1707471"/>
            <a:ext cx="7315200" cy="4114800"/>
          </a:xfrm>
          <a:prstGeom prst="rect">
            <a:avLst/>
          </a:prstGeom>
        </p:spPr>
      </p:pic>
    </p:spTree>
    <p:extLst>
      <p:ext uri="{BB962C8B-B14F-4D97-AF65-F5344CB8AC3E}">
        <p14:creationId xmlns:p14="http://schemas.microsoft.com/office/powerpoint/2010/main" val="890889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9FA8D-68B9-33EA-C763-4F1DB464FB1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E078FBC-0A29-9436-AD22-76BE32477CFE}"/>
              </a:ext>
            </a:extLst>
          </p:cNvPr>
          <p:cNvSpPr>
            <a:spLocks noGrp="1"/>
          </p:cNvSpPr>
          <p:nvPr>
            <p:ph type="title"/>
          </p:nvPr>
        </p:nvSpPr>
        <p:spPr>
          <a:xfrm>
            <a:off x="0" y="158297"/>
            <a:ext cx="10515600" cy="1325563"/>
          </a:xfrm>
        </p:spPr>
        <p:txBody>
          <a:bodyPr>
            <a:normAutofit/>
          </a:bodyPr>
          <a:lstStyle/>
          <a:p>
            <a:pPr algn="ctr"/>
            <a:endParaRPr lang="es-VE" sz="6000" b="1">
              <a:latin typeface="Britannic Bold" panose="020B0903060703020204" pitchFamily="34" charset="77"/>
              <a:cs typeface="Phosphate Inline" panose="02000506050000020004" pitchFamily="2" charset="77"/>
            </a:endParaRPr>
          </a:p>
        </p:txBody>
      </p:sp>
      <p:sp>
        <p:nvSpPr>
          <p:cNvPr id="3" name="Marcador de contenido 2">
            <a:extLst>
              <a:ext uri="{FF2B5EF4-FFF2-40B4-BE49-F238E27FC236}">
                <a16:creationId xmlns:a16="http://schemas.microsoft.com/office/drawing/2014/main" id="{B11D6EAD-394B-026D-1A6A-4039C77CC4A5}"/>
              </a:ext>
            </a:extLst>
          </p:cNvPr>
          <p:cNvSpPr>
            <a:spLocks noGrp="1"/>
          </p:cNvSpPr>
          <p:nvPr>
            <p:ph idx="1"/>
          </p:nvPr>
        </p:nvSpPr>
        <p:spPr>
          <a:xfrm>
            <a:off x="457200" y="1377392"/>
            <a:ext cx="9601199" cy="5605443"/>
          </a:xfrm>
        </p:spPr>
        <p:txBody>
          <a:bodyPr>
            <a:normAutofit/>
          </a:bodyPr>
          <a:lstStyle/>
          <a:p>
            <a:pPr marL="0" indent="0">
              <a:buNone/>
            </a:pPr>
            <a:endParaRPr lang="es-VE">
              <a:latin typeface="Baghdad" pitchFamily="2" charset="-78"/>
              <a:ea typeface="Bodoni Ornaments" pitchFamily="2" charset="0"/>
              <a:cs typeface="Baghdad" pitchFamily="2" charset="-78"/>
            </a:endParaRPr>
          </a:p>
          <a:p>
            <a:endParaRPr lang="es-VE"/>
          </a:p>
        </p:txBody>
      </p:sp>
      <p:pic>
        <p:nvPicPr>
          <p:cNvPr id="4" name="2 - Consciencia y conocimiento.mp4">
            <a:hlinkClick r:id="" action="ppaction://media"/>
            <a:extLst>
              <a:ext uri="{FF2B5EF4-FFF2-40B4-BE49-F238E27FC236}">
                <a16:creationId xmlns:a16="http://schemas.microsoft.com/office/drawing/2014/main" id="{E52F673C-623B-842A-AE2B-19FEBCF08E2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00199" y="1707923"/>
            <a:ext cx="7315200" cy="4114800"/>
          </a:xfrm>
          <a:prstGeom prst="rect">
            <a:avLst/>
          </a:prstGeom>
        </p:spPr>
      </p:pic>
    </p:spTree>
    <p:extLst>
      <p:ext uri="{BB962C8B-B14F-4D97-AF65-F5344CB8AC3E}">
        <p14:creationId xmlns:p14="http://schemas.microsoft.com/office/powerpoint/2010/main" val="2190491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06692-EBB1-C6AA-436E-C6CC592A740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B2E2DD4-4E66-DF4B-1772-D269C2D3A743}"/>
              </a:ext>
            </a:extLst>
          </p:cNvPr>
          <p:cNvSpPr>
            <a:spLocks noGrp="1"/>
          </p:cNvSpPr>
          <p:nvPr>
            <p:ph type="title"/>
          </p:nvPr>
        </p:nvSpPr>
        <p:spPr>
          <a:xfrm>
            <a:off x="0" y="365125"/>
            <a:ext cx="10515600" cy="1325563"/>
          </a:xfrm>
        </p:spPr>
        <p:txBody>
          <a:bodyPr>
            <a:normAutofit/>
          </a:bodyPr>
          <a:lstStyle/>
          <a:p>
            <a:pPr algn="ctr"/>
            <a:endParaRPr lang="es-VE" sz="6000" b="1">
              <a:latin typeface="Britannic Bold" panose="020B0903060703020204" pitchFamily="34" charset="77"/>
              <a:cs typeface="Phosphate Inline" panose="02000506050000020004" pitchFamily="2" charset="77"/>
            </a:endParaRPr>
          </a:p>
        </p:txBody>
      </p:sp>
      <p:sp>
        <p:nvSpPr>
          <p:cNvPr id="3" name="Marcador de contenido 2">
            <a:extLst>
              <a:ext uri="{FF2B5EF4-FFF2-40B4-BE49-F238E27FC236}">
                <a16:creationId xmlns:a16="http://schemas.microsoft.com/office/drawing/2014/main" id="{4AFEA6D7-9EC8-0A78-734C-3ABC898D411C}"/>
              </a:ext>
            </a:extLst>
          </p:cNvPr>
          <p:cNvSpPr>
            <a:spLocks noGrp="1"/>
          </p:cNvSpPr>
          <p:nvPr>
            <p:ph idx="1"/>
          </p:nvPr>
        </p:nvSpPr>
        <p:spPr>
          <a:xfrm>
            <a:off x="457200" y="1377392"/>
            <a:ext cx="9601199" cy="5605443"/>
          </a:xfrm>
        </p:spPr>
        <p:txBody>
          <a:bodyPr>
            <a:normAutofit/>
          </a:bodyPr>
          <a:lstStyle/>
          <a:p>
            <a:pPr marL="0" indent="0">
              <a:buNone/>
            </a:pPr>
            <a:endParaRPr lang="es-VE" dirty="0">
              <a:latin typeface="Baghdad" pitchFamily="2" charset="-78"/>
              <a:ea typeface="Bodoni Ornaments" pitchFamily="2" charset="0"/>
              <a:cs typeface="Baghdad" pitchFamily="2" charset="-78"/>
            </a:endParaRPr>
          </a:p>
          <a:p>
            <a:endParaRPr lang="es-VE" dirty="0"/>
          </a:p>
        </p:txBody>
      </p:sp>
      <p:sp>
        <p:nvSpPr>
          <p:cNvPr id="5" name="CuadroTexto 4">
            <a:extLst>
              <a:ext uri="{FF2B5EF4-FFF2-40B4-BE49-F238E27FC236}">
                <a16:creationId xmlns:a16="http://schemas.microsoft.com/office/drawing/2014/main" id="{2A150A2F-1222-1DD5-C9D1-D062753C173D}"/>
              </a:ext>
            </a:extLst>
          </p:cNvPr>
          <p:cNvSpPr txBox="1"/>
          <p:nvPr/>
        </p:nvSpPr>
        <p:spPr>
          <a:xfrm>
            <a:off x="774243" y="2225732"/>
            <a:ext cx="10162699" cy="3908762"/>
          </a:xfrm>
          <a:prstGeom prst="rect">
            <a:avLst/>
          </a:prstGeom>
          <a:noFill/>
        </p:spPr>
        <p:txBody>
          <a:bodyPr wrap="square">
            <a:spAutoFit/>
          </a:bodyPr>
          <a:lstStyle/>
          <a:p>
            <a:pPr algn="just"/>
            <a:r>
              <a:rPr lang="en-US" sz="2400" b="1" dirty="0" err="1">
                <a:solidFill>
                  <a:schemeClr val="tx1"/>
                </a:solidFill>
              </a:rPr>
              <a:t>Nuestros</a:t>
            </a:r>
            <a:r>
              <a:rPr lang="en-US" sz="2400" b="1" dirty="0">
                <a:solidFill>
                  <a:schemeClr val="tx1"/>
                </a:solidFill>
              </a:rPr>
              <a:t> pueblos se </a:t>
            </a:r>
            <a:r>
              <a:rPr lang="es-ES_tradnl" sz="2400" b="1" dirty="0">
                <a:solidFill>
                  <a:schemeClr val="tx1"/>
                </a:solidFill>
              </a:rPr>
              <a:t>han</a:t>
            </a:r>
            <a:r>
              <a:rPr lang="en-US" sz="2400" b="1" dirty="0">
                <a:solidFill>
                  <a:schemeClr val="tx1"/>
                </a:solidFill>
              </a:rPr>
              <a:t> </a:t>
            </a:r>
            <a:r>
              <a:rPr lang="en-US" sz="2400" b="1" dirty="0" err="1">
                <a:solidFill>
                  <a:schemeClr val="tx1"/>
                </a:solidFill>
              </a:rPr>
              <a:t>ido</a:t>
            </a:r>
            <a:r>
              <a:rPr lang="en-US" sz="2400" b="1" dirty="0">
                <a:solidFill>
                  <a:schemeClr val="tx1"/>
                </a:solidFill>
              </a:rPr>
              <a:t> </a:t>
            </a:r>
            <a:r>
              <a:rPr lang="es-ES_tradnl" sz="2400" b="1" dirty="0">
                <a:solidFill>
                  <a:schemeClr val="tx1"/>
                </a:solidFill>
              </a:rPr>
              <a:t>alejando cada vez más de sus raíces históricas, allí donde seguramente se encuentran las claves para descifrar el terrible enigma que nos mantienen en un ir y venir por el abismo de la historia… </a:t>
            </a:r>
            <a:r>
              <a:rPr lang="es-ES_tradnl" sz="2400" b="1" dirty="0"/>
              <a:t>Las ideologías son ayudas de navegación para surcar los tiempos y los espacios, dándoles rumbos precisos a las sociedades y las naciones… </a:t>
            </a:r>
            <a:r>
              <a:rPr lang="es-ES_tradnl" sz="2400" b="1" dirty="0">
                <a:solidFill>
                  <a:schemeClr val="tx1"/>
                </a:solidFill>
              </a:rPr>
              <a:t>por eso nos hemos atrevido a invocar un modelo autóctono y enraizado en lo más profundo de nuestro origen y en el subconsciente histórico  del ser Nacional… </a:t>
            </a:r>
          </a:p>
          <a:p>
            <a:pPr algn="just"/>
            <a:endParaRPr lang="es-ES_tradnl" sz="4000" b="1" dirty="0">
              <a:solidFill>
                <a:schemeClr val="tx1"/>
              </a:solidFill>
            </a:endParaRPr>
          </a:p>
          <a:p>
            <a:r>
              <a:rPr lang="es-PA" sz="4000" b="1" dirty="0">
                <a:solidFill>
                  <a:schemeClr val="tx1"/>
                </a:solidFill>
              </a:rPr>
              <a:t>                         Hugo Chávez, </a:t>
            </a:r>
            <a:r>
              <a:rPr lang="es-PA" sz="4000" b="1" i="1" dirty="0">
                <a:solidFill>
                  <a:schemeClr val="tx1"/>
                </a:solidFill>
              </a:rPr>
              <a:t>El Libro Azul</a:t>
            </a:r>
            <a:endParaRPr lang="es-ES" sz="4000" b="1" i="1" dirty="0">
              <a:solidFill>
                <a:schemeClr val="tx1"/>
              </a:solidFill>
            </a:endParaRPr>
          </a:p>
        </p:txBody>
      </p:sp>
    </p:spTree>
    <p:extLst>
      <p:ext uri="{BB962C8B-B14F-4D97-AF65-F5344CB8AC3E}">
        <p14:creationId xmlns:p14="http://schemas.microsoft.com/office/powerpoint/2010/main" val="30544421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917E1F-B56A-C44E-8122-E9ADD4D2CB3B}"/>
              </a:ext>
            </a:extLst>
          </p:cNvPr>
          <p:cNvSpPr>
            <a:spLocks noGrp="1"/>
          </p:cNvSpPr>
          <p:nvPr>
            <p:ph type="title"/>
          </p:nvPr>
        </p:nvSpPr>
        <p:spPr/>
        <p:txBody>
          <a:bodyPr/>
          <a:lstStyle/>
          <a:p>
            <a:pPr algn="ctr"/>
            <a:r>
              <a:rPr lang="es-ES_tradnl" b="1" dirty="0"/>
              <a:t>“Bolívar nos guía”</a:t>
            </a:r>
          </a:p>
        </p:txBody>
      </p:sp>
      <p:pic>
        <p:nvPicPr>
          <p:cNvPr id="4" name="CON BOLÍVAR">
            <a:hlinkClick r:id="" action="ppaction://media"/>
            <a:extLst>
              <a:ext uri="{FF2B5EF4-FFF2-40B4-BE49-F238E27FC236}">
                <a16:creationId xmlns:a16="http://schemas.microsoft.com/office/drawing/2014/main" id="{5EFA9A48-9986-FD43-981B-C7991ED1BFD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0913" y="1825625"/>
            <a:ext cx="7748587" cy="4351338"/>
          </a:xfrm>
        </p:spPr>
      </p:pic>
    </p:spTree>
    <p:extLst>
      <p:ext uri="{BB962C8B-B14F-4D97-AF65-F5344CB8AC3E}">
        <p14:creationId xmlns:p14="http://schemas.microsoft.com/office/powerpoint/2010/main" val="84872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6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06692-EBB1-C6AA-436E-C6CC592A740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B2E2DD4-4E66-DF4B-1772-D269C2D3A743}"/>
              </a:ext>
            </a:extLst>
          </p:cNvPr>
          <p:cNvSpPr>
            <a:spLocks noGrp="1"/>
          </p:cNvSpPr>
          <p:nvPr>
            <p:ph type="title"/>
          </p:nvPr>
        </p:nvSpPr>
        <p:spPr>
          <a:xfrm>
            <a:off x="0" y="365125"/>
            <a:ext cx="10515600" cy="1325563"/>
          </a:xfrm>
        </p:spPr>
        <p:txBody>
          <a:bodyPr>
            <a:normAutofit/>
          </a:bodyPr>
          <a:lstStyle/>
          <a:p>
            <a:pPr algn="ctr"/>
            <a:endParaRPr lang="es-VE" sz="6000" b="1">
              <a:latin typeface="Britannic Bold" panose="020B0903060703020204" pitchFamily="34" charset="77"/>
              <a:cs typeface="Phosphate Inline" panose="02000506050000020004" pitchFamily="2" charset="77"/>
            </a:endParaRPr>
          </a:p>
        </p:txBody>
      </p:sp>
      <p:sp>
        <p:nvSpPr>
          <p:cNvPr id="3" name="Marcador de contenido 2">
            <a:extLst>
              <a:ext uri="{FF2B5EF4-FFF2-40B4-BE49-F238E27FC236}">
                <a16:creationId xmlns:a16="http://schemas.microsoft.com/office/drawing/2014/main" id="{4AFEA6D7-9EC8-0A78-734C-3ABC898D411C}"/>
              </a:ext>
            </a:extLst>
          </p:cNvPr>
          <p:cNvSpPr>
            <a:spLocks noGrp="1"/>
          </p:cNvSpPr>
          <p:nvPr>
            <p:ph idx="1"/>
          </p:nvPr>
        </p:nvSpPr>
        <p:spPr>
          <a:xfrm>
            <a:off x="457200" y="1377392"/>
            <a:ext cx="9601199" cy="5605443"/>
          </a:xfrm>
        </p:spPr>
        <p:txBody>
          <a:bodyPr>
            <a:normAutofit/>
          </a:bodyPr>
          <a:lstStyle/>
          <a:p>
            <a:pPr marL="0" indent="0">
              <a:buNone/>
            </a:pPr>
            <a:endParaRPr lang="es-VE">
              <a:latin typeface="Baghdad" pitchFamily="2" charset="-78"/>
              <a:ea typeface="Bodoni Ornaments" pitchFamily="2" charset="0"/>
              <a:cs typeface="Baghdad" pitchFamily="2" charset="-78"/>
            </a:endParaRPr>
          </a:p>
          <a:p>
            <a:endParaRPr lang="es-VE"/>
          </a:p>
        </p:txBody>
      </p:sp>
      <p:sp>
        <p:nvSpPr>
          <p:cNvPr id="5" name="CuadroTexto 4">
            <a:extLst>
              <a:ext uri="{FF2B5EF4-FFF2-40B4-BE49-F238E27FC236}">
                <a16:creationId xmlns:a16="http://schemas.microsoft.com/office/drawing/2014/main" id="{2A150A2F-1222-1DD5-C9D1-D062753C173D}"/>
              </a:ext>
            </a:extLst>
          </p:cNvPr>
          <p:cNvSpPr txBox="1"/>
          <p:nvPr/>
        </p:nvSpPr>
        <p:spPr>
          <a:xfrm>
            <a:off x="653143" y="2494393"/>
            <a:ext cx="9198428" cy="3170099"/>
          </a:xfrm>
          <a:prstGeom prst="rect">
            <a:avLst/>
          </a:prstGeom>
          <a:noFill/>
        </p:spPr>
        <p:txBody>
          <a:bodyPr wrap="square">
            <a:spAutoFit/>
          </a:bodyPr>
          <a:lstStyle/>
          <a:p>
            <a:pPr algn="just"/>
            <a:r>
              <a:rPr lang="es-ES_tradnl" sz="4000" b="1">
                <a:solidFill>
                  <a:schemeClr val="tx1"/>
                </a:solidFill>
              </a:rPr>
              <a:t>“La incomprensión del presente nace fatalmente de la ignorancia del pasado”</a:t>
            </a:r>
            <a:r>
              <a:rPr lang="es-PA" sz="4000" b="1">
                <a:solidFill>
                  <a:schemeClr val="tx1"/>
                </a:solidFill>
                <a:effectLst/>
              </a:rPr>
              <a:t> </a:t>
            </a:r>
          </a:p>
          <a:p>
            <a:pPr algn="just"/>
            <a:endParaRPr lang="es-PA" sz="4000" b="1">
              <a:solidFill>
                <a:schemeClr val="tx1"/>
              </a:solidFill>
            </a:endParaRPr>
          </a:p>
          <a:p>
            <a:pPr algn="just"/>
            <a:endParaRPr lang="es-PA" sz="4000" b="1">
              <a:solidFill>
                <a:schemeClr val="tx1"/>
              </a:solidFill>
            </a:endParaRPr>
          </a:p>
          <a:p>
            <a:pPr algn="just"/>
            <a:r>
              <a:rPr lang="es-PA" sz="4000" b="1">
                <a:solidFill>
                  <a:schemeClr val="tx1"/>
                </a:solidFill>
              </a:rPr>
              <a:t>                                         Bloch, M.   </a:t>
            </a:r>
            <a:endParaRPr lang="es-ES" sz="4000" b="1">
              <a:solidFill>
                <a:schemeClr val="tx1"/>
              </a:solidFill>
            </a:endParaRPr>
          </a:p>
        </p:txBody>
      </p:sp>
    </p:spTree>
    <p:extLst>
      <p:ext uri="{BB962C8B-B14F-4D97-AF65-F5344CB8AC3E}">
        <p14:creationId xmlns:p14="http://schemas.microsoft.com/office/powerpoint/2010/main" val="27717549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A57686-4D8B-3A47-A62A-73DF96996CD6}"/>
              </a:ext>
            </a:extLst>
          </p:cNvPr>
          <p:cNvSpPr>
            <a:spLocks noGrp="1"/>
          </p:cNvSpPr>
          <p:nvPr>
            <p:ph type="title"/>
          </p:nvPr>
        </p:nvSpPr>
        <p:spPr>
          <a:xfrm>
            <a:off x="838200" y="192131"/>
            <a:ext cx="10515600" cy="981761"/>
          </a:xfrm>
        </p:spPr>
        <p:txBody>
          <a:bodyPr/>
          <a:lstStyle/>
          <a:p>
            <a:r>
              <a:rPr lang="es-ES_tradnl" dirty="0"/>
              <a:t>Módulo I</a:t>
            </a:r>
          </a:p>
        </p:txBody>
      </p:sp>
      <p:sp>
        <p:nvSpPr>
          <p:cNvPr id="3" name="Marcador de contenido 2">
            <a:extLst>
              <a:ext uri="{FF2B5EF4-FFF2-40B4-BE49-F238E27FC236}">
                <a16:creationId xmlns:a16="http://schemas.microsoft.com/office/drawing/2014/main" id="{45BAE59A-22D3-AB44-BAE0-A04C1682C9C9}"/>
              </a:ext>
            </a:extLst>
          </p:cNvPr>
          <p:cNvSpPr>
            <a:spLocks noGrp="1"/>
          </p:cNvSpPr>
          <p:nvPr>
            <p:ph idx="1"/>
          </p:nvPr>
        </p:nvSpPr>
        <p:spPr>
          <a:xfrm>
            <a:off x="838200" y="1309815"/>
            <a:ext cx="10515600" cy="5338120"/>
          </a:xfrm>
        </p:spPr>
        <p:txBody>
          <a:bodyPr>
            <a:normAutofit fontScale="40000" lnSpcReduction="20000"/>
          </a:bodyPr>
          <a:lstStyle/>
          <a:p>
            <a:pPr lvl="0"/>
            <a:r>
              <a:rPr lang="es-ES" sz="3400" dirty="0"/>
              <a:t>Entender la diferencia entre Nación, Estado y República.</a:t>
            </a:r>
            <a:endParaRPr lang="es-VE" sz="3400" dirty="0"/>
          </a:p>
          <a:p>
            <a:pPr marL="0" indent="0">
              <a:buNone/>
            </a:pPr>
            <a:r>
              <a:rPr lang="es-ES" sz="3400" dirty="0"/>
              <a:t> </a:t>
            </a:r>
            <a:endParaRPr lang="es-VE" sz="3400" dirty="0"/>
          </a:p>
          <a:p>
            <a:pPr lvl="0"/>
            <a:r>
              <a:rPr lang="es-ES" sz="3400" dirty="0"/>
              <a:t>Comprender y diferenciar los conceptos de izquierda y derecha política según la interpretación de la desigualdad social. Tomar como referencia los planteamientos de Norberto </a:t>
            </a:r>
            <a:r>
              <a:rPr lang="es-ES" sz="3400" dirty="0" err="1"/>
              <a:t>Bobbio</a:t>
            </a:r>
            <a:r>
              <a:rPr lang="es-ES" sz="3400" dirty="0"/>
              <a:t>.</a:t>
            </a:r>
            <a:endParaRPr lang="es-VE" sz="3400" dirty="0"/>
          </a:p>
          <a:p>
            <a:pPr marL="0" indent="0">
              <a:buNone/>
            </a:pPr>
            <a:r>
              <a:rPr lang="es-ES" sz="3400" dirty="0"/>
              <a:t> </a:t>
            </a:r>
            <a:endParaRPr lang="es-VE" sz="3400" dirty="0"/>
          </a:p>
          <a:p>
            <a:pPr lvl="0"/>
            <a:r>
              <a:rPr lang="es-ES" sz="3400" dirty="0"/>
              <a:t>Analizar e identificar la postura política de Simón Bolívar (izquierda republicana), según la tesis de Norberto </a:t>
            </a:r>
            <a:r>
              <a:rPr lang="es-ES" sz="3400" dirty="0" err="1"/>
              <a:t>Bobbio</a:t>
            </a:r>
            <a:r>
              <a:rPr lang="es-ES" sz="3400" dirty="0"/>
              <a:t>, analizando el Discurso de Angostura (1.819), haciendo énfasis en los siguientes aspectos:</a:t>
            </a:r>
            <a:endParaRPr lang="es-VE" sz="3400" dirty="0"/>
          </a:p>
          <a:p>
            <a:pPr lvl="1"/>
            <a:r>
              <a:rPr lang="es-ES" sz="2900" b="1" dirty="0"/>
              <a:t>Igualitarismo e intervención estatal.</a:t>
            </a:r>
            <a:endParaRPr lang="es-VE" sz="2900" b="1" dirty="0"/>
          </a:p>
          <a:p>
            <a:pPr lvl="1"/>
            <a:r>
              <a:rPr lang="es-ES" sz="2900" b="1" dirty="0"/>
              <a:t>La virtud cívica ante el individualismo.</a:t>
            </a:r>
            <a:endParaRPr lang="es-VE" sz="2900" b="1" dirty="0"/>
          </a:p>
          <a:p>
            <a:endParaRPr lang="es-VE" sz="3400" dirty="0"/>
          </a:p>
          <a:p>
            <a:pPr lvl="0"/>
            <a:r>
              <a:rPr lang="es-ES" sz="3400" dirty="0"/>
              <a:t>Analizar y comprender la interpretación de Hugo Chávez sobre lo que Simón Bolívar consideraba el “principio fundamental del sistema” republicano, el cual “depende inmediata y exclusivamente de la igualdad establecida y practicada”. Tomar como referencia el discurso de Hugo Chávez del 10 de enero de 2007 con motivo de su juramentación como Presidente de la República.</a:t>
            </a:r>
          </a:p>
          <a:p>
            <a:pPr lvl="0"/>
            <a:r>
              <a:rPr lang="es-ES" sz="3400" dirty="0"/>
              <a:t>Reconocer los avances del gobierno de Hugo Chávez y de Nicolás Maduro hacia la “igualdad establecida y practicada”, haciendo énfasis en los siguientes indicadores:</a:t>
            </a:r>
            <a:endParaRPr lang="es-VE" sz="3400" dirty="0"/>
          </a:p>
          <a:p>
            <a:pPr marL="0" indent="0">
              <a:buNone/>
            </a:pPr>
            <a:r>
              <a:rPr lang="es-ES" sz="3400" dirty="0"/>
              <a:t> </a:t>
            </a:r>
            <a:endParaRPr lang="es-VE" sz="3400" dirty="0"/>
          </a:p>
          <a:p>
            <a:pPr lvl="1"/>
            <a:r>
              <a:rPr lang="es-ES" sz="2900" dirty="0"/>
              <a:t>1999: La Constitución de la República Bolivariana de Venezuela.</a:t>
            </a:r>
            <a:endParaRPr lang="es-VE" sz="2900" dirty="0"/>
          </a:p>
          <a:p>
            <a:pPr lvl="1"/>
            <a:r>
              <a:rPr lang="es-ES" sz="2900" dirty="0"/>
              <a:t>2008: El salario mas alto de Latinoamérica </a:t>
            </a:r>
            <a:endParaRPr lang="es-VE" sz="2900" dirty="0"/>
          </a:p>
          <a:p>
            <a:pPr lvl="1"/>
            <a:r>
              <a:rPr lang="es-ES" sz="2900" dirty="0"/>
              <a:t>2014: El país más igualitario de Latinoamérica. </a:t>
            </a:r>
            <a:endParaRPr lang="es-VE" sz="2900" dirty="0"/>
          </a:p>
          <a:p>
            <a:pPr marL="0" indent="0">
              <a:buNone/>
            </a:pPr>
            <a:endParaRPr lang="es-VE" sz="3400" dirty="0"/>
          </a:p>
          <a:p>
            <a:pPr lvl="0"/>
            <a:r>
              <a:rPr lang="es-ES" sz="3400" dirty="0"/>
              <a:t>Identificar las causas del retroceso en la igualdad social con base en las medidas coercitivas unilaterales (mal llamada sanciones) impuesta por el gobierno de Estados Unidos a petición de la extrema derecha venezolana en el contexto de guerra hibrida impuesta a nuestra Nación.</a:t>
            </a:r>
            <a:endParaRPr lang="es-VE" sz="3400" dirty="0"/>
          </a:p>
          <a:p>
            <a:pPr lvl="0"/>
            <a:endParaRPr lang="es-VE" sz="3400" dirty="0"/>
          </a:p>
          <a:p>
            <a:endParaRPr lang="es-ES_tradnl" dirty="0"/>
          </a:p>
        </p:txBody>
      </p:sp>
    </p:spTree>
    <p:extLst>
      <p:ext uri="{BB962C8B-B14F-4D97-AF65-F5344CB8AC3E}">
        <p14:creationId xmlns:p14="http://schemas.microsoft.com/office/powerpoint/2010/main" val="1847155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5698E7-0639-D941-B3EF-B28A36FCCD74}"/>
              </a:ext>
            </a:extLst>
          </p:cNvPr>
          <p:cNvSpPr>
            <a:spLocks noGrp="1"/>
          </p:cNvSpPr>
          <p:nvPr>
            <p:ph type="title"/>
          </p:nvPr>
        </p:nvSpPr>
        <p:spPr/>
        <p:txBody>
          <a:bodyPr/>
          <a:lstStyle/>
          <a:p>
            <a:r>
              <a:rPr lang="es-ES_tradnl" b="1" dirty="0"/>
              <a:t>Nación – Estado - República</a:t>
            </a:r>
          </a:p>
        </p:txBody>
      </p:sp>
      <p:sp>
        <p:nvSpPr>
          <p:cNvPr id="3" name="Marcador de contenido 2">
            <a:extLst>
              <a:ext uri="{FF2B5EF4-FFF2-40B4-BE49-F238E27FC236}">
                <a16:creationId xmlns:a16="http://schemas.microsoft.com/office/drawing/2014/main" id="{C69A6D98-DC40-6D42-ABB3-830201CCAA81}"/>
              </a:ext>
            </a:extLst>
          </p:cNvPr>
          <p:cNvSpPr>
            <a:spLocks noGrp="1"/>
          </p:cNvSpPr>
          <p:nvPr>
            <p:ph idx="1"/>
          </p:nvPr>
        </p:nvSpPr>
        <p:spPr/>
        <p:txBody>
          <a:bodyPr>
            <a:normAutofit fontScale="92500" lnSpcReduction="10000"/>
          </a:bodyPr>
          <a:lstStyle/>
          <a:p>
            <a:r>
              <a:rPr lang="es-VE" dirty="0"/>
              <a:t>Una </a:t>
            </a:r>
            <a:r>
              <a:rPr lang="es-VE" b="1" dirty="0"/>
              <a:t>Nación</a:t>
            </a:r>
            <a:r>
              <a:rPr lang="es-VE" dirty="0"/>
              <a:t> es la </a:t>
            </a:r>
            <a:r>
              <a:rPr lang="es-VE" i="1" dirty="0"/>
              <a:t>gente</a:t>
            </a:r>
            <a:r>
              <a:rPr lang="es-VE" dirty="0"/>
              <a:t> y su cultura (un concepto sociológico).</a:t>
            </a:r>
          </a:p>
          <a:p>
            <a:pPr marL="0" indent="0">
              <a:buNone/>
            </a:pPr>
            <a:endParaRPr lang="es-VE" dirty="0"/>
          </a:p>
          <a:p>
            <a:r>
              <a:rPr lang="es-VE" dirty="0"/>
              <a:t>Un </a:t>
            </a:r>
            <a:r>
              <a:rPr lang="es-VE" b="1" dirty="0"/>
              <a:t>Estado</a:t>
            </a:r>
            <a:r>
              <a:rPr lang="es-VE" dirty="0"/>
              <a:t> es la </a:t>
            </a:r>
            <a:r>
              <a:rPr lang="es-VE" i="1" dirty="0"/>
              <a:t>estructura legal</a:t>
            </a:r>
            <a:r>
              <a:rPr lang="es-VE" dirty="0"/>
              <a:t> y el territorio que organiza a esa gente (un concepto político-jurídico).</a:t>
            </a:r>
          </a:p>
          <a:p>
            <a:pPr marL="0" indent="0">
              <a:buNone/>
            </a:pPr>
            <a:endParaRPr lang="es-VE" dirty="0"/>
          </a:p>
          <a:p>
            <a:r>
              <a:rPr lang="es-VE" dirty="0"/>
              <a:t>Una </a:t>
            </a:r>
            <a:r>
              <a:rPr lang="es-VE" b="1" dirty="0"/>
              <a:t>República</a:t>
            </a:r>
            <a:r>
              <a:rPr lang="es-VE" dirty="0"/>
              <a:t> es el </a:t>
            </a:r>
            <a:r>
              <a:rPr lang="es-VE" i="1" dirty="0"/>
              <a:t>sistema</a:t>
            </a:r>
            <a:r>
              <a:rPr lang="es-VE" dirty="0"/>
              <a:t> con el que se gobierna ese Estado, asegurando que el poder no pertenezca a un rey, sino al ámbito público (una forma de gobierno).</a:t>
            </a:r>
          </a:p>
          <a:p>
            <a:pPr lvl="1"/>
            <a:r>
              <a:rPr lang="es-VE" dirty="0"/>
              <a:t>Imperio de la Constitución y la Ley.</a:t>
            </a:r>
          </a:p>
          <a:p>
            <a:pPr lvl="1"/>
            <a:r>
              <a:rPr lang="es-VE" dirty="0"/>
              <a:t>División de poderes</a:t>
            </a:r>
          </a:p>
          <a:p>
            <a:pPr lvl="1"/>
            <a:r>
              <a:rPr lang="es-VE" dirty="0"/>
              <a:t>Soberanía popular y elegibilidad</a:t>
            </a:r>
          </a:p>
          <a:p>
            <a:pPr marL="0" indent="0">
              <a:buNone/>
            </a:pPr>
            <a:endParaRPr lang="es-ES_tradnl" dirty="0"/>
          </a:p>
        </p:txBody>
      </p:sp>
    </p:spTree>
    <p:extLst>
      <p:ext uri="{BB962C8B-B14F-4D97-AF65-F5344CB8AC3E}">
        <p14:creationId xmlns:p14="http://schemas.microsoft.com/office/powerpoint/2010/main" val="3511721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46618998-27FD-F74A-9D43-D23978F9BC4F}"/>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VE" sz="6000" dirty="0">
                <a:latin typeface="Britannic Bold" panose="020B0903060703020204" pitchFamily="34" charset="77"/>
                <a:cs typeface="Phosphate Inline" panose="02000506050000020004" pitchFamily="2" charset="77"/>
              </a:rPr>
              <a:t>¿QUÉ ES LA NACIÓN?</a:t>
            </a:r>
          </a:p>
        </p:txBody>
      </p:sp>
      <p:sp>
        <p:nvSpPr>
          <p:cNvPr id="7" name="Marcador de contenido 6">
            <a:extLst>
              <a:ext uri="{FF2B5EF4-FFF2-40B4-BE49-F238E27FC236}">
                <a16:creationId xmlns:a16="http://schemas.microsoft.com/office/drawing/2014/main" id="{FCF776DD-B3FB-5340-9F2B-57089405FFE0}"/>
              </a:ext>
            </a:extLst>
          </p:cNvPr>
          <p:cNvSpPr>
            <a:spLocks noGrp="1"/>
          </p:cNvSpPr>
          <p:nvPr>
            <p:ph idx="1"/>
          </p:nvPr>
        </p:nvSpPr>
        <p:spPr>
          <a:xfrm>
            <a:off x="838200" y="1690688"/>
            <a:ext cx="10515600" cy="4817688"/>
          </a:xfrm>
        </p:spPr>
        <p:txBody>
          <a:bodyPr>
            <a:normAutofit lnSpcReduction="10000"/>
          </a:bodyPr>
          <a:lstStyle/>
          <a:p>
            <a:pPr algn="just">
              <a:lnSpc>
                <a:spcPct val="100000"/>
              </a:lnSpc>
            </a:pPr>
            <a:r>
              <a:rPr lang="es-ES_tradnl" dirty="0">
                <a:latin typeface="Baghdad" pitchFamily="2" charset="-78"/>
                <a:ea typeface="Bodoni Ornaments" pitchFamily="2" charset="0"/>
                <a:cs typeface="Baghdad" pitchFamily="2" charset="-78"/>
              </a:rPr>
              <a:t>Una nación es un alma, un principio espiritual que sienta sus bases en </a:t>
            </a:r>
            <a:r>
              <a:rPr lang="es-ES_tradnl" b="1" dirty="0">
                <a:latin typeface="Baghdad" pitchFamily="2" charset="-78"/>
                <a:ea typeface="Bodoni Ornaments" pitchFamily="2" charset="0"/>
                <a:cs typeface="Baghdad" pitchFamily="2" charset="-78"/>
              </a:rPr>
              <a:t>la posesión en común de un rico legado de  recuerdos</a:t>
            </a:r>
            <a:r>
              <a:rPr lang="es-ES_tradnl" dirty="0">
                <a:latin typeface="Baghdad" pitchFamily="2" charset="-78"/>
                <a:ea typeface="Bodoni Ornaments" pitchFamily="2" charset="0"/>
                <a:cs typeface="Baghdad" pitchFamily="2" charset="-78"/>
              </a:rPr>
              <a:t> que crea un estado de solidaridad constituido por </a:t>
            </a:r>
            <a:r>
              <a:rPr lang="es-ES_tradnl" b="1" dirty="0">
                <a:latin typeface="Baghdad" pitchFamily="2" charset="-78"/>
                <a:ea typeface="Bodoni Ornaments" pitchFamily="2" charset="0"/>
                <a:cs typeface="Baghdad" pitchFamily="2" charset="-78"/>
              </a:rPr>
              <a:t>el sentimiento</a:t>
            </a:r>
            <a:r>
              <a:rPr lang="es-ES_tradnl" dirty="0">
                <a:latin typeface="Baghdad" pitchFamily="2" charset="-78"/>
                <a:ea typeface="Bodoni Ornaments" pitchFamily="2" charset="0"/>
                <a:cs typeface="Baghdad" pitchFamily="2" charset="-78"/>
              </a:rPr>
              <a:t> que genera los  sacrificios que se han hecho en la búsqueda permanente de un futuro mejor. </a:t>
            </a:r>
            <a:endParaRPr lang="es-VE" dirty="0">
              <a:latin typeface="Baghdad" pitchFamily="2" charset="-78"/>
              <a:ea typeface="Bodoni Ornaments" pitchFamily="2" charset="0"/>
              <a:cs typeface="Baghdad" pitchFamily="2" charset="-78"/>
            </a:endParaRPr>
          </a:p>
          <a:p>
            <a:pPr algn="just">
              <a:lnSpc>
                <a:spcPct val="100000"/>
              </a:lnSpc>
            </a:pPr>
            <a:r>
              <a:rPr lang="es-ES_tradnl" dirty="0">
                <a:latin typeface="Baghdad" pitchFamily="2" charset="-78"/>
                <a:ea typeface="Bodoni Ornaments" pitchFamily="2" charset="0"/>
                <a:cs typeface="Baghdad" pitchFamily="2" charset="-78"/>
              </a:rPr>
              <a:t>Este sentimiento generado por </a:t>
            </a:r>
            <a:r>
              <a:rPr lang="es-ES_tradnl" b="1" dirty="0">
                <a:latin typeface="Baghdad" pitchFamily="2" charset="-78"/>
                <a:ea typeface="Bodoni Ornaments" pitchFamily="2" charset="0"/>
                <a:cs typeface="Baghdad" pitchFamily="2" charset="-78"/>
              </a:rPr>
              <a:t>la memoria colectiva</a:t>
            </a:r>
            <a:r>
              <a:rPr lang="es-ES_tradnl" dirty="0">
                <a:latin typeface="Baghdad" pitchFamily="2" charset="-78"/>
                <a:ea typeface="Bodoni Ornaments" pitchFamily="2" charset="0"/>
                <a:cs typeface="Baghdad" pitchFamily="2" charset="-78"/>
              </a:rPr>
              <a:t>, se traduce en un hecho tangible: la voluntad general, </a:t>
            </a:r>
            <a:r>
              <a:rPr lang="es-ES" dirty="0">
                <a:latin typeface="Baghdad" pitchFamily="2" charset="-78"/>
                <a:ea typeface="Bodoni Ornaments" pitchFamily="2" charset="0"/>
                <a:cs typeface="Baghdad" pitchFamily="2" charset="-78"/>
              </a:rPr>
              <a:t>el consentimiento,  el deseo claramente expresado de continuar la vida en común y la disposición de hacer nuevos sacrificios para construir el futuro deseado.</a:t>
            </a:r>
          </a:p>
          <a:p>
            <a:pPr marL="0" indent="0">
              <a:lnSpc>
                <a:spcPct val="100000"/>
              </a:lnSpc>
              <a:buNone/>
            </a:pPr>
            <a:endParaRPr lang="es-VE" dirty="0">
              <a:latin typeface="Baghdad" pitchFamily="2" charset="-78"/>
              <a:ea typeface="Bodoni Ornaments" pitchFamily="2" charset="0"/>
              <a:cs typeface="Baghdad" pitchFamily="2" charset="-78"/>
            </a:endParaRPr>
          </a:p>
          <a:p>
            <a:pPr lvl="1"/>
            <a:r>
              <a:rPr lang="es-VE" sz="1400" dirty="0">
                <a:solidFill>
                  <a:srgbClr val="202122"/>
                </a:solidFill>
                <a:latin typeface="Arial" panose="020B0604020202020204" pitchFamily="34" charset="0"/>
              </a:rPr>
              <a:t>Ernest Renan, ¿Qué es la nación?, conferencia pronunciada el 11 de marzo de 1882 en la </a:t>
            </a:r>
            <a:r>
              <a:rPr lang="es-VE" sz="1400" dirty="0">
                <a:latin typeface="Arial" panose="020B0604020202020204" pitchFamily="34" charset="0"/>
                <a:hlinkClick r:id="rId2" tooltip="Sorbona">
                  <a:extLst>
                    <a:ext uri="{A12FA001-AC4F-418D-AE19-62706E023703}">
                      <ahyp:hlinkClr xmlns:ahyp="http://schemas.microsoft.com/office/drawing/2018/hyperlinkcolor" val="tx"/>
                    </a:ext>
                  </a:extLst>
                </a:hlinkClick>
              </a:rPr>
              <a:t>Sorbona</a:t>
            </a:r>
            <a:r>
              <a:rPr lang="es-VE" sz="1400" dirty="0">
                <a:latin typeface="Arial" panose="020B0604020202020204" pitchFamily="34" charset="0"/>
              </a:rPr>
              <a:t>, </a:t>
            </a:r>
            <a:r>
              <a:rPr lang="es-VE" sz="1400" dirty="0">
                <a:latin typeface="Arial" panose="020B0604020202020204" pitchFamily="34" charset="0"/>
                <a:hlinkClick r:id="rId3" tooltip="París">
                  <a:extLst>
                    <a:ext uri="{A12FA001-AC4F-418D-AE19-62706E023703}">
                      <ahyp:hlinkClr xmlns:ahyp="http://schemas.microsoft.com/office/drawing/2018/hyperlinkcolor" val="tx"/>
                    </a:ext>
                  </a:extLst>
                </a:hlinkClick>
              </a:rPr>
              <a:t>París</a:t>
            </a:r>
            <a:endParaRPr lang="es-VE" sz="1400" dirty="0">
              <a:latin typeface="Baghdad" pitchFamily="2" charset="-78"/>
              <a:ea typeface="Bodoni Ornaments" pitchFamily="2" charset="0"/>
              <a:cs typeface="Baghdad" pitchFamily="2" charset="-78"/>
            </a:endParaRPr>
          </a:p>
          <a:p>
            <a:endParaRPr lang="es-ES_tradnl" dirty="0"/>
          </a:p>
        </p:txBody>
      </p:sp>
    </p:spTree>
    <p:extLst>
      <p:ext uri="{BB962C8B-B14F-4D97-AF65-F5344CB8AC3E}">
        <p14:creationId xmlns:p14="http://schemas.microsoft.com/office/powerpoint/2010/main" val="1379344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86808A-C811-9E4F-BDDB-AACC417D8443}"/>
              </a:ext>
            </a:extLst>
          </p:cNvPr>
          <p:cNvSpPr>
            <a:spLocks noGrp="1"/>
          </p:cNvSpPr>
          <p:nvPr>
            <p:ph type="title"/>
          </p:nvPr>
        </p:nvSpPr>
        <p:spPr/>
        <p:txBody>
          <a:bodyPr/>
          <a:lstStyle/>
          <a:p>
            <a:r>
              <a:rPr lang="es-ES_tradnl" b="1" dirty="0"/>
              <a:t>La interpretación de la desigualdad social (derecha – izquierda)</a:t>
            </a:r>
          </a:p>
        </p:txBody>
      </p:sp>
      <p:sp>
        <p:nvSpPr>
          <p:cNvPr id="3" name="Marcador de contenido 2">
            <a:extLst>
              <a:ext uri="{FF2B5EF4-FFF2-40B4-BE49-F238E27FC236}">
                <a16:creationId xmlns:a16="http://schemas.microsoft.com/office/drawing/2014/main" id="{D1CA2BF0-6456-5840-B876-BE56A07A8449}"/>
              </a:ext>
            </a:extLst>
          </p:cNvPr>
          <p:cNvSpPr>
            <a:spLocks noGrp="1"/>
          </p:cNvSpPr>
          <p:nvPr>
            <p:ph idx="1"/>
          </p:nvPr>
        </p:nvSpPr>
        <p:spPr>
          <a:xfrm>
            <a:off x="838200" y="3028124"/>
            <a:ext cx="10515600" cy="4351338"/>
          </a:xfrm>
        </p:spPr>
        <p:txBody>
          <a:bodyPr/>
          <a:lstStyle/>
          <a:p>
            <a:pPr algn="just"/>
            <a:r>
              <a:rPr lang="es-VE" dirty="0"/>
              <a:t>Mientras que las corrientes de derecha la asumen como un orden natural derivado de las diferencias biológicas y herencia de los individuos, </a:t>
            </a:r>
            <a:r>
              <a:rPr lang="es-VE" b="1" dirty="0"/>
              <a:t>la tradición de izquierda la define como una anomalía estructural; una injusticia artificial creada por el diseño de las sociedades que el Estado tiene el deber ético de corregir</a:t>
            </a:r>
            <a:r>
              <a:rPr lang="es-VE" dirty="0"/>
              <a:t>.</a:t>
            </a:r>
            <a:endParaRPr lang="es-ES_tradnl" dirty="0"/>
          </a:p>
        </p:txBody>
      </p:sp>
    </p:spTree>
    <p:extLst>
      <p:ext uri="{BB962C8B-B14F-4D97-AF65-F5344CB8AC3E}">
        <p14:creationId xmlns:p14="http://schemas.microsoft.com/office/powerpoint/2010/main" val="2658124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a99a99c715fe15c025db46338945c5e">
            <a:hlinkClick r:id="" action="ppaction://media"/>
            <a:extLst>
              <a:ext uri="{FF2B5EF4-FFF2-40B4-BE49-F238E27FC236}">
                <a16:creationId xmlns:a16="http://schemas.microsoft.com/office/drawing/2014/main" id="{6D7DC231-3047-8F46-80CA-DB4E3FCD33C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53122" y="1047149"/>
            <a:ext cx="7735887" cy="4351338"/>
          </a:xfrm>
        </p:spPr>
      </p:pic>
    </p:spTree>
    <p:extLst>
      <p:ext uri="{BB962C8B-B14F-4D97-AF65-F5344CB8AC3E}">
        <p14:creationId xmlns:p14="http://schemas.microsoft.com/office/powerpoint/2010/main" val="28259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30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4801E0-7EDF-1A4F-8D4D-EB2A17B8C5CD}"/>
              </a:ext>
            </a:extLst>
          </p:cNvPr>
          <p:cNvSpPr>
            <a:spLocks noGrp="1"/>
          </p:cNvSpPr>
          <p:nvPr>
            <p:ph type="title"/>
          </p:nvPr>
        </p:nvSpPr>
        <p:spPr/>
        <p:txBody>
          <a:bodyPr/>
          <a:lstStyle/>
          <a:p>
            <a:r>
              <a:rPr lang="es-ES_tradnl" b="1" dirty="0"/>
              <a:t>Izquierda republicana</a:t>
            </a:r>
          </a:p>
        </p:txBody>
      </p:sp>
      <p:sp>
        <p:nvSpPr>
          <p:cNvPr id="3" name="Marcador de contenido 2">
            <a:extLst>
              <a:ext uri="{FF2B5EF4-FFF2-40B4-BE49-F238E27FC236}">
                <a16:creationId xmlns:a16="http://schemas.microsoft.com/office/drawing/2014/main" id="{09B74DC3-1896-C441-8DD2-BCA853B7DDE1}"/>
              </a:ext>
            </a:extLst>
          </p:cNvPr>
          <p:cNvSpPr>
            <a:spLocks noGrp="1"/>
          </p:cNvSpPr>
          <p:nvPr>
            <p:ph idx="1"/>
          </p:nvPr>
        </p:nvSpPr>
        <p:spPr>
          <a:xfrm>
            <a:off x="838200" y="2243314"/>
            <a:ext cx="10515600" cy="4351338"/>
          </a:xfrm>
        </p:spPr>
        <p:txBody>
          <a:bodyPr/>
          <a:lstStyle/>
          <a:p>
            <a:pPr algn="just"/>
            <a:r>
              <a:rPr lang="es-VE" i="1" dirty="0"/>
              <a:t>“… </a:t>
            </a:r>
            <a:r>
              <a:rPr lang="es-VE" b="1" i="1" dirty="0"/>
              <a:t>El principio fundamental de nuestro sistema depende inmediata y exclusivamente de</a:t>
            </a:r>
            <a:r>
              <a:rPr lang="es-VE" i="1" dirty="0"/>
              <a:t> </a:t>
            </a:r>
            <a:r>
              <a:rPr lang="es-VE" b="1" i="1" dirty="0"/>
              <a:t>la igualdad establecida y practicada</a:t>
            </a:r>
            <a:r>
              <a:rPr lang="es-VE" i="1" dirty="0"/>
              <a:t>…La naturaleza hace a los hombres desiguales en el genio, temperamento, fuerzas y caracteres. </a:t>
            </a:r>
            <a:r>
              <a:rPr lang="es-VE" b="1" i="1" dirty="0"/>
              <a:t>Las leyes corrigen esta diferencia, porque colocan al individuo en la sociedad para que la educación, la industria, las artes, los servicios, las virtudes, le den una igualdad, propiamente llamada política y social</a:t>
            </a:r>
            <a:r>
              <a:rPr lang="es-VE" i="1" dirty="0"/>
              <a:t>”.</a:t>
            </a:r>
            <a:endParaRPr lang="es-ES_tradnl" dirty="0"/>
          </a:p>
        </p:txBody>
      </p:sp>
    </p:spTree>
    <p:extLst>
      <p:ext uri="{BB962C8B-B14F-4D97-AF65-F5344CB8AC3E}">
        <p14:creationId xmlns:p14="http://schemas.microsoft.com/office/powerpoint/2010/main" val="3721184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F4048AF-27E8-AC47-8AAC-CFBEDACED890}"/>
              </a:ext>
            </a:extLst>
          </p:cNvPr>
          <p:cNvSpPr>
            <a:spLocks noGrp="1"/>
          </p:cNvSpPr>
          <p:nvPr>
            <p:ph idx="1"/>
          </p:nvPr>
        </p:nvSpPr>
        <p:spPr>
          <a:xfrm>
            <a:off x="680156" y="3202870"/>
            <a:ext cx="10515600" cy="4351338"/>
          </a:xfrm>
        </p:spPr>
        <p:txBody>
          <a:bodyPr/>
          <a:lstStyle/>
          <a:p>
            <a:r>
              <a:rPr lang="es-VE" b="1" i="1" dirty="0"/>
              <a:t>“El sistema de gobierno más perfecto es aquel que produce mayor suma de felicidad posible, mayor suma de seguridad social y mayor suma de estabilidad política”.</a:t>
            </a:r>
            <a:endParaRPr lang="es-ES_tradnl" dirty="0"/>
          </a:p>
        </p:txBody>
      </p:sp>
    </p:spTree>
    <p:extLst>
      <p:ext uri="{BB962C8B-B14F-4D97-AF65-F5344CB8AC3E}">
        <p14:creationId xmlns:p14="http://schemas.microsoft.com/office/powerpoint/2010/main" val="3825692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07AA90-A5AF-BF4A-ACE2-A900E3CD8B29}"/>
              </a:ext>
            </a:extLst>
          </p:cNvPr>
          <p:cNvSpPr>
            <a:spLocks noGrp="1"/>
          </p:cNvSpPr>
          <p:nvPr>
            <p:ph type="title"/>
          </p:nvPr>
        </p:nvSpPr>
        <p:spPr/>
        <p:txBody>
          <a:bodyPr/>
          <a:lstStyle/>
          <a:p>
            <a:r>
              <a:rPr lang="es-ES_tradnl" b="1" dirty="0"/>
              <a:t>La virtud ante el individualismo</a:t>
            </a:r>
          </a:p>
        </p:txBody>
      </p:sp>
      <p:sp>
        <p:nvSpPr>
          <p:cNvPr id="6" name="Rectángulo 5">
            <a:extLst>
              <a:ext uri="{FF2B5EF4-FFF2-40B4-BE49-F238E27FC236}">
                <a16:creationId xmlns:a16="http://schemas.microsoft.com/office/drawing/2014/main" id="{5DFC8122-92F3-DD4C-970A-1F9BB8AD515D}"/>
              </a:ext>
            </a:extLst>
          </p:cNvPr>
          <p:cNvSpPr/>
          <p:nvPr/>
        </p:nvSpPr>
        <p:spPr>
          <a:xfrm>
            <a:off x="838200" y="2080282"/>
            <a:ext cx="10048103" cy="4093428"/>
          </a:xfrm>
          <a:prstGeom prst="rect">
            <a:avLst/>
          </a:prstGeom>
        </p:spPr>
        <p:txBody>
          <a:bodyPr wrap="square">
            <a:spAutoFit/>
          </a:bodyPr>
          <a:lstStyle/>
          <a:p>
            <a:pPr algn="just"/>
            <a:r>
              <a:rPr lang="es-VE" sz="2800" dirty="0"/>
              <a:t>“El amor a la Patria, el amor a las Leyes, el amor a los Magistrados son las nobles pasiones que deben absorber exclusivamente el alma de un Republicano… Si no hay un respeto sagrado por la Patria y por las Leyes, la sociedad es una confusión, un abismo: es un conflicto singular de hombre a hombre, de cuerpo a cuerpo…La educación popular debe ser el cuidado primogénito del amor paternal del Congreso. Moral y luces son los polos de una República, moral y luces son nuestras primeras necesidades...”</a:t>
            </a:r>
          </a:p>
          <a:p>
            <a:endParaRPr lang="es-VE" dirty="0"/>
          </a:p>
          <a:p>
            <a:endParaRPr lang="es-VE" dirty="0">
              <a:solidFill>
                <a:srgbClr val="141413"/>
              </a:solidFill>
              <a:effectLst/>
              <a:latin typeface="Helvetica" pitchFamily="2" charset="0"/>
            </a:endParaRPr>
          </a:p>
        </p:txBody>
      </p:sp>
    </p:spTree>
    <p:extLst>
      <p:ext uri="{BB962C8B-B14F-4D97-AF65-F5344CB8AC3E}">
        <p14:creationId xmlns:p14="http://schemas.microsoft.com/office/powerpoint/2010/main" val="2367123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AD2749-A56C-3F4D-9CD9-4B8B1C8DF6B3}"/>
              </a:ext>
            </a:extLst>
          </p:cNvPr>
          <p:cNvSpPr>
            <a:spLocks noGrp="1"/>
          </p:cNvSpPr>
          <p:nvPr>
            <p:ph type="title"/>
          </p:nvPr>
        </p:nvSpPr>
        <p:spPr/>
        <p:txBody>
          <a:bodyPr/>
          <a:lstStyle/>
          <a:p>
            <a:r>
              <a:rPr lang="es-ES_tradnl" dirty="0"/>
              <a:t>La interpretación de Hugo Chávez (2007)</a:t>
            </a:r>
          </a:p>
        </p:txBody>
      </p:sp>
      <p:pic>
        <p:nvPicPr>
          <p:cNvPr id="4" name="1 I establecida">
            <a:hlinkClick r:id="" action="ppaction://media"/>
            <a:extLst>
              <a:ext uri="{FF2B5EF4-FFF2-40B4-BE49-F238E27FC236}">
                <a16:creationId xmlns:a16="http://schemas.microsoft.com/office/drawing/2014/main" id="{5580BFC2-5A33-284F-8714-A3DE7A12A79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79638" y="1825625"/>
            <a:ext cx="7832725" cy="4351338"/>
          </a:xfrm>
        </p:spPr>
      </p:pic>
    </p:spTree>
    <p:extLst>
      <p:ext uri="{BB962C8B-B14F-4D97-AF65-F5344CB8AC3E}">
        <p14:creationId xmlns:p14="http://schemas.microsoft.com/office/powerpoint/2010/main" val="403527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8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C4A706-60A4-5E40-A4DD-602A5ACFF63D}"/>
              </a:ext>
            </a:extLst>
          </p:cNvPr>
          <p:cNvSpPr>
            <a:spLocks noGrp="1"/>
          </p:cNvSpPr>
          <p:nvPr>
            <p:ph type="title"/>
          </p:nvPr>
        </p:nvSpPr>
        <p:spPr/>
        <p:txBody>
          <a:bodyPr/>
          <a:lstStyle/>
          <a:p>
            <a:pPr algn="ctr"/>
            <a:r>
              <a:rPr lang="es-ES_tradnl" b="1" dirty="0"/>
              <a:t>“Depende inmediata y exclusivamente”</a:t>
            </a:r>
          </a:p>
        </p:txBody>
      </p:sp>
      <p:pic>
        <p:nvPicPr>
          <p:cNvPr id="4" name="2 I inmediata">
            <a:hlinkClick r:id="" action="ppaction://media"/>
            <a:extLst>
              <a:ext uri="{FF2B5EF4-FFF2-40B4-BE49-F238E27FC236}">
                <a16:creationId xmlns:a16="http://schemas.microsoft.com/office/drawing/2014/main" id="{57F1C338-A61A-174E-AC0C-53EBF6DCCA9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79638" y="1825625"/>
            <a:ext cx="7832725" cy="4351338"/>
          </a:xfrm>
        </p:spPr>
      </p:pic>
    </p:spTree>
    <p:extLst>
      <p:ext uri="{BB962C8B-B14F-4D97-AF65-F5344CB8AC3E}">
        <p14:creationId xmlns:p14="http://schemas.microsoft.com/office/powerpoint/2010/main" val="258518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515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DE8A99-407B-894B-B5AE-175ECA57A935}"/>
              </a:ext>
            </a:extLst>
          </p:cNvPr>
          <p:cNvSpPr>
            <a:spLocks noGrp="1"/>
          </p:cNvSpPr>
          <p:nvPr>
            <p:ph type="title"/>
          </p:nvPr>
        </p:nvSpPr>
        <p:spPr/>
        <p:txBody>
          <a:bodyPr/>
          <a:lstStyle/>
          <a:p>
            <a:r>
              <a:rPr lang="es-ES_tradnl" dirty="0"/>
              <a:t>Igualdad de derechos</a:t>
            </a:r>
          </a:p>
        </p:txBody>
      </p:sp>
      <p:pic>
        <p:nvPicPr>
          <p:cNvPr id="4" name="3 I de derechos social">
            <a:hlinkClick r:id="" action="ppaction://media"/>
            <a:extLst>
              <a:ext uri="{FF2B5EF4-FFF2-40B4-BE49-F238E27FC236}">
                <a16:creationId xmlns:a16="http://schemas.microsoft.com/office/drawing/2014/main" id="{B0542DD2-CC32-6941-B84D-F362761F8E7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79638" y="1825625"/>
            <a:ext cx="7832725" cy="4351338"/>
          </a:xfrm>
        </p:spPr>
      </p:pic>
    </p:spTree>
    <p:extLst>
      <p:ext uri="{BB962C8B-B14F-4D97-AF65-F5344CB8AC3E}">
        <p14:creationId xmlns:p14="http://schemas.microsoft.com/office/powerpoint/2010/main" val="299299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3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A79B4F-4E4D-F64D-8B3E-7A09041E9DAB}"/>
              </a:ext>
            </a:extLst>
          </p:cNvPr>
          <p:cNvSpPr>
            <a:spLocks noGrp="1"/>
          </p:cNvSpPr>
          <p:nvPr>
            <p:ph type="title"/>
          </p:nvPr>
        </p:nvSpPr>
        <p:spPr/>
        <p:txBody>
          <a:bodyPr/>
          <a:lstStyle/>
          <a:p>
            <a:r>
              <a:rPr lang="es-ES_tradnl" dirty="0"/>
              <a:t>La mayor suma de felicidad</a:t>
            </a:r>
          </a:p>
        </p:txBody>
      </p:sp>
      <p:pic>
        <p:nvPicPr>
          <p:cNvPr id="4" name="5 suma felicidad">
            <a:hlinkClick r:id="" action="ppaction://media"/>
            <a:extLst>
              <a:ext uri="{FF2B5EF4-FFF2-40B4-BE49-F238E27FC236}">
                <a16:creationId xmlns:a16="http://schemas.microsoft.com/office/drawing/2014/main" id="{DF7B3D36-E89D-4C40-9C20-C20F362BC90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79638" y="1825625"/>
            <a:ext cx="7832725" cy="4351338"/>
          </a:xfrm>
        </p:spPr>
      </p:pic>
    </p:spTree>
    <p:extLst>
      <p:ext uri="{BB962C8B-B14F-4D97-AF65-F5344CB8AC3E}">
        <p14:creationId xmlns:p14="http://schemas.microsoft.com/office/powerpoint/2010/main" val="27787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4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98D0CF-CD4B-9F46-A3B5-FE6822543814}"/>
              </a:ext>
            </a:extLst>
          </p:cNvPr>
          <p:cNvSpPr>
            <a:spLocks noGrp="1"/>
          </p:cNvSpPr>
          <p:nvPr>
            <p:ph type="title"/>
          </p:nvPr>
        </p:nvSpPr>
        <p:spPr/>
        <p:txBody>
          <a:bodyPr/>
          <a:lstStyle/>
          <a:p>
            <a:r>
              <a:rPr lang="es-ES_tradnl" dirty="0"/>
              <a:t>La educación popular</a:t>
            </a:r>
          </a:p>
        </p:txBody>
      </p:sp>
      <p:pic>
        <p:nvPicPr>
          <p:cNvPr id="4" name="6 educacion">
            <a:hlinkClick r:id="" action="ppaction://media"/>
            <a:extLst>
              <a:ext uri="{FF2B5EF4-FFF2-40B4-BE49-F238E27FC236}">
                <a16:creationId xmlns:a16="http://schemas.microsoft.com/office/drawing/2014/main" id="{A6131532-4E40-4040-B90D-811BB1402FB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79638" y="1825625"/>
            <a:ext cx="7832725" cy="4351338"/>
          </a:xfrm>
        </p:spPr>
      </p:pic>
    </p:spTree>
    <p:extLst>
      <p:ext uri="{BB962C8B-B14F-4D97-AF65-F5344CB8AC3E}">
        <p14:creationId xmlns:p14="http://schemas.microsoft.com/office/powerpoint/2010/main" val="304503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0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E5D565-6BC0-504B-B2DA-96792DAB0183}"/>
              </a:ext>
            </a:extLst>
          </p:cNvPr>
          <p:cNvSpPr>
            <a:spLocks noGrp="1"/>
          </p:cNvSpPr>
          <p:nvPr>
            <p:ph type="title"/>
          </p:nvPr>
        </p:nvSpPr>
        <p:spPr/>
        <p:txBody>
          <a:bodyPr/>
          <a:lstStyle/>
          <a:p>
            <a:r>
              <a:rPr lang="es-ES_tradnl" dirty="0"/>
              <a:t>Regenerar - Renacer</a:t>
            </a:r>
          </a:p>
        </p:txBody>
      </p:sp>
      <p:pic>
        <p:nvPicPr>
          <p:cNvPr id="4" name="7 renacer regenerar">
            <a:hlinkClick r:id="" action="ppaction://media"/>
            <a:extLst>
              <a:ext uri="{FF2B5EF4-FFF2-40B4-BE49-F238E27FC236}">
                <a16:creationId xmlns:a16="http://schemas.microsoft.com/office/drawing/2014/main" id="{430F9C0C-2935-C144-AAA5-82EDACEF993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179638" y="1825625"/>
            <a:ext cx="7832725" cy="4351338"/>
          </a:xfrm>
        </p:spPr>
      </p:pic>
    </p:spTree>
    <p:extLst>
      <p:ext uri="{BB962C8B-B14F-4D97-AF65-F5344CB8AC3E}">
        <p14:creationId xmlns:p14="http://schemas.microsoft.com/office/powerpoint/2010/main" val="2944374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6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36FC22-75A1-2C48-BEC8-E4AC7676E969}"/>
              </a:ext>
            </a:extLst>
          </p:cNvPr>
          <p:cNvSpPr>
            <a:spLocks noGrp="1"/>
          </p:cNvSpPr>
          <p:nvPr>
            <p:ph type="title"/>
          </p:nvPr>
        </p:nvSpPr>
        <p:spPr/>
        <p:txBody>
          <a:bodyPr/>
          <a:lstStyle/>
          <a:p>
            <a:r>
              <a:rPr lang="es-ES_tradnl" b="1" dirty="0"/>
              <a:t>Dos grandes logros (salario – igualdad)</a:t>
            </a:r>
          </a:p>
        </p:txBody>
      </p:sp>
      <p:pic>
        <p:nvPicPr>
          <p:cNvPr id="9" name="2salario 2012_1">
            <a:hlinkClick r:id="" action="ppaction://media"/>
            <a:extLst>
              <a:ext uri="{FF2B5EF4-FFF2-40B4-BE49-F238E27FC236}">
                <a16:creationId xmlns:a16="http://schemas.microsoft.com/office/drawing/2014/main" id="{6D2D2782-24AC-BB4F-8EE1-AC07779E596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7263" y="1825625"/>
            <a:ext cx="7735887" cy="4351338"/>
          </a:xfrm>
        </p:spPr>
      </p:pic>
    </p:spTree>
    <p:extLst>
      <p:ext uri="{BB962C8B-B14F-4D97-AF65-F5344CB8AC3E}">
        <p14:creationId xmlns:p14="http://schemas.microsoft.com/office/powerpoint/2010/main" val="95578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27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693F99-92AB-1D4D-9778-1023D444457C}"/>
              </a:ext>
            </a:extLst>
          </p:cNvPr>
          <p:cNvSpPr>
            <a:spLocks noGrp="1"/>
          </p:cNvSpPr>
          <p:nvPr>
            <p:ph type="title"/>
          </p:nvPr>
        </p:nvSpPr>
        <p:spPr/>
        <p:txBody>
          <a:bodyPr/>
          <a:lstStyle/>
          <a:p>
            <a:r>
              <a:rPr lang="es-ES_tradnl" b="1" dirty="0"/>
              <a:t>Alicia Bárcena, secretaria ejecutiva (CEPAL)</a:t>
            </a:r>
          </a:p>
        </p:txBody>
      </p:sp>
      <p:pic>
        <p:nvPicPr>
          <p:cNvPr id="4" name="0e032c903526b0f2da2cb7fee3c55ed7">
            <a:hlinkClick r:id="" action="ppaction://media"/>
            <a:extLst>
              <a:ext uri="{FF2B5EF4-FFF2-40B4-BE49-F238E27FC236}">
                <a16:creationId xmlns:a16="http://schemas.microsoft.com/office/drawing/2014/main" id="{A4C02383-FBFB-C340-BF37-4C9A5496283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195638" y="1825625"/>
            <a:ext cx="5802312" cy="4351338"/>
          </a:xfrm>
        </p:spPr>
      </p:pic>
    </p:spTree>
    <p:extLst>
      <p:ext uri="{BB962C8B-B14F-4D97-AF65-F5344CB8AC3E}">
        <p14:creationId xmlns:p14="http://schemas.microsoft.com/office/powerpoint/2010/main" val="48730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4A7F12-4CE4-4948-B6A5-609BC23FD3F9}"/>
              </a:ext>
            </a:extLst>
          </p:cNvPr>
          <p:cNvSpPr>
            <a:spLocks noGrp="1"/>
          </p:cNvSpPr>
          <p:nvPr>
            <p:ph type="title"/>
          </p:nvPr>
        </p:nvSpPr>
        <p:spPr/>
        <p:txBody>
          <a:bodyPr/>
          <a:lstStyle/>
          <a:p>
            <a:r>
              <a:rPr lang="es-ES_tradnl" b="1" dirty="0"/>
              <a:t>La guerra hibrida (2022)</a:t>
            </a:r>
          </a:p>
        </p:txBody>
      </p:sp>
      <p:pic>
        <p:nvPicPr>
          <p:cNvPr id="4" name="ed9bbc0753f26ea07850bde0bb95c026">
            <a:hlinkClick r:id="" action="ppaction://media"/>
            <a:extLst>
              <a:ext uri="{FF2B5EF4-FFF2-40B4-BE49-F238E27FC236}">
                <a16:creationId xmlns:a16="http://schemas.microsoft.com/office/drawing/2014/main" id="{4828D17A-E9DE-8746-9E21-9306AAB271C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27263" y="1825625"/>
            <a:ext cx="7735887" cy="4351338"/>
          </a:xfrm>
        </p:spPr>
      </p:pic>
    </p:spTree>
    <p:extLst>
      <p:ext uri="{BB962C8B-B14F-4D97-AF65-F5344CB8AC3E}">
        <p14:creationId xmlns:p14="http://schemas.microsoft.com/office/powerpoint/2010/main" val="163412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1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1288</TotalTime>
  <Words>1117</Words>
  <Application>Microsoft Macintosh PowerPoint</Application>
  <PresentationFormat>Panorámica</PresentationFormat>
  <Paragraphs>82</Paragraphs>
  <Slides>29</Slides>
  <Notes>1</Notes>
  <HiddenSlides>0</HiddenSlides>
  <MMClips>14</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29</vt:i4>
      </vt:variant>
    </vt:vector>
  </HeadingPairs>
  <TitlesOfParts>
    <vt:vector size="36" baseType="lpstr">
      <vt:lpstr>Arial</vt:lpstr>
      <vt:lpstr>Baghdad</vt:lpstr>
      <vt:lpstr>Britannic Bold</vt:lpstr>
      <vt:lpstr>Calibri</vt:lpstr>
      <vt:lpstr>Calibri Light</vt:lpstr>
      <vt:lpstr>Helvetica</vt:lpstr>
      <vt:lpstr>Tema de Office</vt:lpstr>
      <vt:lpstr>Presentación de PowerPoint</vt:lpstr>
      <vt:lpstr>franciscoameliach.com</vt:lpstr>
      <vt:lpstr>INTRODUCCIÓN</vt:lpstr>
      <vt:lpstr>CONSCIENCIA</vt:lpstr>
      <vt:lpstr>Idea, ideología e imaginación</vt:lpstr>
      <vt:lpstr>CONOCIMIENTO</vt:lpstr>
      <vt:lpstr>SER CONSCIENTE</vt:lpstr>
      <vt:lpstr>Presentación de PowerPoint</vt:lpstr>
      <vt:lpstr>Presentación de PowerPoint</vt:lpstr>
      <vt:lpstr>Presentación de PowerPoint</vt:lpstr>
      <vt:lpstr>“Bolívar nos guía”</vt:lpstr>
      <vt:lpstr>Presentación de PowerPoint</vt:lpstr>
      <vt:lpstr>Módulo I</vt:lpstr>
      <vt:lpstr>Nación – Estado - República</vt:lpstr>
      <vt:lpstr>¿QUÉ ES LA NACIÓN?</vt:lpstr>
      <vt:lpstr>La interpretación de la desigualdad social (derecha – izquierda)</vt:lpstr>
      <vt:lpstr>Presentación de PowerPoint</vt:lpstr>
      <vt:lpstr>Izquierda republicana</vt:lpstr>
      <vt:lpstr>Presentación de PowerPoint</vt:lpstr>
      <vt:lpstr>La virtud ante el individualismo</vt:lpstr>
      <vt:lpstr>La interpretación de Hugo Chávez (2007)</vt:lpstr>
      <vt:lpstr>“Depende inmediata y exclusivamente”</vt:lpstr>
      <vt:lpstr>Igualdad de derechos</vt:lpstr>
      <vt:lpstr>La mayor suma de felicidad</vt:lpstr>
      <vt:lpstr>La educación popular</vt:lpstr>
      <vt:lpstr>Regenerar - Renacer</vt:lpstr>
      <vt:lpstr>Dos grandes logros (salario – igualdad)</vt:lpstr>
      <vt:lpstr>Alicia Bárcena, secretaria ejecutiva (CEPAL)</vt:lpstr>
      <vt:lpstr>La guerra hibrida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Microsoft Office User</cp:lastModifiedBy>
  <cp:revision>83</cp:revision>
  <dcterms:created xsi:type="dcterms:W3CDTF">2026-08-05T09:02:39Z</dcterms:created>
  <dcterms:modified xsi:type="dcterms:W3CDTF">2026-09-23T20:34:25Z</dcterms:modified>
</cp:coreProperties>
</file>